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22" r:id="rId3"/>
    <p:sldId id="257" r:id="rId4"/>
    <p:sldId id="260" r:id="rId5"/>
    <p:sldId id="261" r:id="rId6"/>
    <p:sldId id="262" r:id="rId7"/>
    <p:sldId id="263" r:id="rId8"/>
    <p:sldId id="264" r:id="rId9"/>
    <p:sldId id="265" r:id="rId10"/>
    <p:sldId id="266" r:id="rId11"/>
    <p:sldId id="334" r:id="rId12"/>
    <p:sldId id="324" r:id="rId13"/>
    <p:sldId id="325" r:id="rId14"/>
    <p:sldId id="326" r:id="rId15"/>
    <p:sldId id="327" r:id="rId16"/>
    <p:sldId id="328" r:id="rId17"/>
    <p:sldId id="329" r:id="rId18"/>
    <p:sldId id="330" r:id="rId19"/>
    <p:sldId id="331" r:id="rId20"/>
    <p:sldId id="332" r:id="rId21"/>
    <p:sldId id="335" r:id="rId22"/>
    <p:sldId id="336" r:id="rId23"/>
    <p:sldId id="337" r:id="rId24"/>
    <p:sldId id="333" r:id="rId25"/>
    <p:sldId id="339" r:id="rId26"/>
    <p:sldId id="340" r:id="rId27"/>
    <p:sldId id="341" r:id="rId28"/>
    <p:sldId id="342" r:id="rId29"/>
    <p:sldId id="343" r:id="rId30"/>
    <p:sldId id="344" r:id="rId31"/>
    <p:sldId id="345" r:id="rId32"/>
    <p:sldId id="346" r:id="rId33"/>
    <p:sldId id="347" r:id="rId34"/>
    <p:sldId id="348" r:id="rId35"/>
    <p:sldId id="321" r:id="rId36"/>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F75BD"/>
    <a:srgbClr val="2E6DA3"/>
    <a:srgbClr val="598CD0"/>
    <a:srgbClr val="668CD0"/>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291" autoAdjust="0"/>
  </p:normalViewPr>
  <p:slideViewPr>
    <p:cSldViewPr snapToGrid="0" snapToObjects="1">
      <p:cViewPr>
        <p:scale>
          <a:sx n="80" d="100"/>
          <a:sy n="80" d="100"/>
        </p:scale>
        <p:origin x="276"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96D56-8B80-4DF8-B000-17AA565151DE}" type="datetimeFigureOut">
              <a:rPr lang="tr-TR" smtClean="0"/>
              <a:t>15.11.2021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0D82C-DCAC-48AA-8AE8-FBA47DE9E639}" type="slidenum">
              <a:rPr lang="tr-TR" smtClean="0"/>
              <a:t>‹#›</a:t>
            </a:fld>
            <a:endParaRPr lang="tr-TR"/>
          </a:p>
        </p:txBody>
      </p:sp>
    </p:spTree>
    <p:extLst>
      <p:ext uri="{BB962C8B-B14F-4D97-AF65-F5344CB8AC3E}">
        <p14:creationId xmlns:p14="http://schemas.microsoft.com/office/powerpoint/2010/main" val="159841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endParaRPr lang="en-TR"/>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endParaRPr lang="en-TR"/>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endParaRPr lang="en-TR"/>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A4C320E5-783D-4C38-AE7D-634C355DA8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a:xfrm>
            <a:off x="838200" y="1427147"/>
            <a:ext cx="10515600" cy="581321"/>
          </a:xfrm>
        </p:spPr>
        <p:txBody>
          <a:bodyPr>
            <a:normAutofit/>
          </a:bodyPr>
          <a:lstStyle>
            <a:lvl1pPr>
              <a:defRPr sz="3600">
                <a:solidFill>
                  <a:srgbClr val="598CD0"/>
                </a:solidFill>
              </a:defRPr>
            </a:lvl1pPr>
          </a:lstStyle>
          <a:p>
            <a:r>
              <a:rPr lang="en-US" dirty="0"/>
              <a:t>Click to edit Master title style</a:t>
            </a:r>
            <a:endParaRPr lang="en-TR" dirty="0"/>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a:xfrm>
            <a:off x="838200" y="2008469"/>
            <a:ext cx="10515600" cy="37513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0B8E5CCF-04E0-44A1-A88A-5C16FB1233B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solidFill>
                  <a:schemeClr val="accent1">
                    <a:lumMod val="60000"/>
                    <a:lumOff val="40000"/>
                  </a:schemeClr>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15331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1574C6BA-083C-4965-820E-BC3873CE1A4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a:xfrm>
            <a:off x="838200" y="1427148"/>
            <a:ext cx="10515600" cy="365124"/>
          </a:xfrm>
        </p:spPr>
        <p:txBody>
          <a:bodyPr>
            <a:noAutofit/>
          </a:bodyPr>
          <a:lstStyle>
            <a:lvl1pPr algn="l" defTabSz="914400" rtl="0" eaLnBrk="1" latinLnBrk="0" hangingPunct="1">
              <a:lnSpc>
                <a:spcPct val="90000"/>
              </a:lnSpc>
              <a:spcBef>
                <a:spcPct val="0"/>
              </a:spcBef>
              <a:buNone/>
              <a:defRPr lang="en-TR" sz="3600" kern="1200" dirty="0">
                <a:solidFill>
                  <a:srgbClr val="598CD0"/>
                </a:solidFill>
                <a:latin typeface="+mj-lt"/>
                <a:ea typeface="+mj-ea"/>
                <a:cs typeface="+mj-cs"/>
              </a:defRPr>
            </a:lvl1pPr>
          </a:lstStyle>
          <a:p>
            <a:r>
              <a:rPr lang="en-US" dirty="0"/>
              <a:t>Click to edit Master title style</a:t>
            </a:r>
            <a:endParaRPr lang="en-TR" dirty="0"/>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3968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R" dirty="0"/>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3968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79AC2B12-A0CD-4EA1-AF5F-F43D6CAA60C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1410056"/>
            <a:ext cx="10515600" cy="365124"/>
          </a:xfrm>
        </p:spPr>
        <p:txBody>
          <a:bodyPr>
            <a:noAutofit/>
          </a:bodyPr>
          <a:lstStyle>
            <a:lvl1pPr>
              <a:defRPr sz="3600">
                <a:solidFill>
                  <a:schemeClr val="accent1">
                    <a:lumMod val="60000"/>
                    <a:lumOff val="40000"/>
                  </a:schemeClr>
                </a:solidFill>
              </a:defRPr>
            </a:lvl1pPr>
          </a:lstStyle>
          <a:p>
            <a:r>
              <a:rPr lang="en-US" dirty="0"/>
              <a:t>Click to edit Master title style</a:t>
            </a:r>
            <a:endParaRPr lang="en-TR" dirty="0"/>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246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246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r>
              <a:rPr lang="tr-TR" dirty="0"/>
              <a:t>Halk Sağlığı Genel Müdürlüğü </a:t>
            </a:r>
          </a:p>
          <a:p>
            <a:r>
              <a:rPr lang="tr-TR" dirty="0"/>
              <a:t>Çocuk ve Ergen Sağlığı Dairesi Başkanlığı</a:t>
            </a:r>
            <a:endParaRPr lang="en-TR" dirty="0"/>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endParaRPr lang="en-TR"/>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endParaRPr lang="en-TR"/>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endParaRPr lang="en-TR"/>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endParaRPr lang="en-TR"/>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r>
              <a:rPr lang="tr-TR"/>
              <a:t>Halk Sağlığı Genel Müdürlüğü  Çocuk ve Ergen Sağlığı Dairesi Başkanlığı</a:t>
            </a:r>
            <a:endParaRPr lang="en-TR"/>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en-TR" smtClean="0"/>
              <a:t>‹#›</a:t>
            </a:fld>
            <a:endParaRPr lang="en-TR"/>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TR"/>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Halk Sağlığı Genel Müdürlüğü  Çocuk ve Ergen Sağlığı Dairesi Başkanlığı</a:t>
            </a:r>
            <a:endParaRPr lang="en-TR"/>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en-TR" smtClean="0"/>
              <a:t>‹#›</a:t>
            </a:fld>
            <a:endParaRPr lang="en-TR"/>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13F44841-1808-465D-8FF5-C7A8427C090C}"/>
              </a:ext>
            </a:extLst>
          </p:cNvPr>
          <p:cNvSpPr/>
          <p:nvPr/>
        </p:nvSpPr>
        <p:spPr>
          <a:xfrm>
            <a:off x="1583473" y="615141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D46D1E1B-3504-4D6E-931C-C0147AE9820E}"/>
              </a:ext>
            </a:extLst>
          </p:cNvPr>
          <p:cNvPicPr>
            <a:picLocks noChangeAspect="1"/>
          </p:cNvPicPr>
          <p:nvPr/>
        </p:nvPicPr>
        <p:blipFill>
          <a:blip r:embed="rId3"/>
          <a:stretch>
            <a:fillRect/>
          </a:stretch>
        </p:blipFill>
        <p:spPr>
          <a:xfrm>
            <a:off x="1713021" y="5756114"/>
            <a:ext cx="1067586" cy="181393"/>
          </a:xfrm>
          <a:prstGeom prst="rect">
            <a:avLst/>
          </a:prstGeom>
        </p:spPr>
      </p:pic>
      <p:sp>
        <p:nvSpPr>
          <p:cNvPr id="7" name="Dikdörtgen: Köşeleri Yuvarlatılmış 6">
            <a:extLst>
              <a:ext uri="{FF2B5EF4-FFF2-40B4-BE49-F238E27FC236}">
                <a16:creationId xmlns:a16="http://schemas.microsoft.com/office/drawing/2014/main" id="{3A8054CE-87F9-4D1B-BB61-20F6DFF43A5E}"/>
              </a:ext>
            </a:extLst>
          </p:cNvPr>
          <p:cNvSpPr/>
          <p:nvPr/>
        </p:nvSpPr>
        <p:spPr>
          <a:xfrm>
            <a:off x="1849581" y="575589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9">
            <a:extLst>
              <a:ext uri="{FF2B5EF4-FFF2-40B4-BE49-F238E27FC236}">
                <a16:creationId xmlns:a16="http://schemas.microsoft.com/office/drawing/2014/main" id="{2FAB2459-10DA-4C0A-843B-2F742902BFAF}"/>
              </a:ext>
            </a:extLst>
          </p:cNvPr>
          <p:cNvSpPr/>
          <p:nvPr/>
        </p:nvSpPr>
        <p:spPr>
          <a:xfrm>
            <a:off x="1382948" y="2449287"/>
            <a:ext cx="5779852" cy="1157237"/>
          </a:xfrm>
          <a:prstGeom prst="rect">
            <a:avLst/>
          </a:prstGeom>
          <a:noFill/>
          <a:ln w="25400" cap="flat" cmpd="sng" algn="ctr">
            <a:noFill/>
            <a:prstDash val="solid"/>
          </a:ln>
          <a:effectLst/>
        </p:spPr>
        <p:txBody>
          <a:bodyPr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Y" sz="4400" b="1" kern="0" dirty="0">
                <a:solidFill>
                  <a:schemeClr val="accent1">
                    <a:lumMod val="75000"/>
                  </a:schemeClr>
                </a:solidFill>
                <a:latin typeface="Calibri"/>
                <a:ea typeface="Times New Roman" panose="02020603050405020304" pitchFamily="18" charset="0"/>
                <a:cs typeface="Calibri" panose="020F0502020204030204" pitchFamily="34" charset="0"/>
              </a:rPr>
              <a:t>مسوحات مرحلة الطفولة</a:t>
            </a:r>
            <a:endParaRPr kumimoji="0" lang="ar-SY" sz="32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666405-EE1C-884E-BBCE-0B6FFF90FE4A}"/>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93D51B5A-C702-4B78-B1E9-7206C0031189}"/>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FCC3AE0C-58B5-494D-A9C6-22C82F976382}"/>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616CA279-39B4-44BF-8984-CF353F44F6F4}"/>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401C3B86-F440-43C8-887E-0C01F7A71A23}"/>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كون نتيجة المسح إيجابية</a:t>
            </a:r>
          </a:p>
        </p:txBody>
      </p:sp>
      <p:sp>
        <p:nvSpPr>
          <p:cNvPr id="10" name="object 4">
            <a:extLst>
              <a:ext uri="{FF2B5EF4-FFF2-40B4-BE49-F238E27FC236}">
                <a16:creationId xmlns:a16="http://schemas.microsoft.com/office/drawing/2014/main" id="{D2B78C2E-447C-4CC0-B471-E41BD8239D62}"/>
              </a:ext>
            </a:extLst>
          </p:cNvPr>
          <p:cNvSpPr txBox="1"/>
          <p:nvPr/>
        </p:nvSpPr>
        <p:spPr>
          <a:xfrm>
            <a:off x="4250988" y="1814932"/>
            <a:ext cx="7480570" cy="3709349"/>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solidFill>
                  <a:schemeClr val="bg1"/>
                </a:solidFill>
                <a:cs typeface="Calibri"/>
              </a:rPr>
              <a:t>إن نتيجة الاختبار الإيجابية لأي من الأمراض التي يتم مسحها لا تدل على أن طفلكم مصاب بالمرض.</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يشير إلى الاشتباه بالمرض ولزوم إجراء اختبارات متقدمة.</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يجب أن يتم تقييم الطفل من قبل الأخصائي المعنيي في أقرب وقت ممكن.</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سيتم إطلاعكم على العيادات التي يمكن إجراء التقييم فيها.</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من المهم من ناحية المتابعة أن تخبروا طبيب الأسرة عن نتيجة تقييم طفلكم.</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2A61A0-9213-634B-803C-51D88D2EA60A}"/>
              </a:ext>
            </a:extLst>
          </p:cNvPr>
          <p:cNvPicPr>
            <a:picLocks noChangeAspect="1"/>
          </p:cNvPicPr>
          <p:nvPr/>
        </p:nvPicPr>
        <p:blipFill>
          <a:blip r:embed="rId2"/>
          <a:stretch>
            <a:fillRect/>
          </a:stretch>
        </p:blipFill>
        <p:spPr>
          <a:xfrm>
            <a:off x="0" y="0"/>
            <a:ext cx="12192000" cy="6858000"/>
          </a:xfrm>
          <a:prstGeom prst="rect">
            <a:avLst/>
          </a:prstGeom>
        </p:spPr>
      </p:pic>
      <p:pic>
        <p:nvPicPr>
          <p:cNvPr id="7" name="Picture 4" descr="http://blogs.rch.org.au/ccch/files/2011/08/BDP_2660.jpg">
            <a:extLst>
              <a:ext uri="{FF2B5EF4-FFF2-40B4-BE49-F238E27FC236}">
                <a16:creationId xmlns:a16="http://schemas.microsoft.com/office/drawing/2014/main" id="{4790F82D-956A-4A16-B109-0C0A7B9866C3}"/>
              </a:ext>
            </a:extLst>
          </p:cNvPr>
          <p:cNvPicPr>
            <a:picLocks noChangeAspect="1" noChangeArrowheads="1"/>
          </p:cNvPicPr>
          <p:nvPr/>
        </p:nvPicPr>
        <p:blipFill>
          <a:blip r:embed="rId3" cstate="print"/>
          <a:srcRect/>
          <a:stretch>
            <a:fillRect/>
          </a:stretch>
        </p:blipFill>
        <p:spPr bwMode="auto">
          <a:xfrm>
            <a:off x="3956790" y="2125353"/>
            <a:ext cx="2777387" cy="2777387"/>
          </a:xfrm>
          <a:prstGeom prst="rect">
            <a:avLst/>
          </a:prstGeom>
          <a:noFill/>
        </p:spPr>
      </p:pic>
      <p:sp>
        <p:nvSpPr>
          <p:cNvPr id="9" name="Dikdörtgen: Köşeleri Yuvarlatılmış 8">
            <a:extLst>
              <a:ext uri="{FF2B5EF4-FFF2-40B4-BE49-F238E27FC236}">
                <a16:creationId xmlns:a16="http://schemas.microsoft.com/office/drawing/2014/main" id="{4F3A728B-D856-440F-A7A7-F4EA8B3DDCA0}"/>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3A89C445-317E-460C-88F8-9DCC03462A66}"/>
              </a:ext>
            </a:extLst>
          </p:cNvPr>
          <p:cNvPicPr>
            <a:picLocks noChangeAspect="1"/>
          </p:cNvPicPr>
          <p:nvPr/>
        </p:nvPicPr>
        <p:blipFill>
          <a:blip r:embed="rId4"/>
          <a:stretch>
            <a:fillRect/>
          </a:stretch>
        </p:blipFill>
        <p:spPr>
          <a:xfrm>
            <a:off x="1713021" y="5834515"/>
            <a:ext cx="1067586" cy="181393"/>
          </a:xfrm>
          <a:prstGeom prst="rect">
            <a:avLst/>
          </a:prstGeom>
        </p:spPr>
      </p:pic>
      <p:sp>
        <p:nvSpPr>
          <p:cNvPr id="11" name="Dikdörtgen: Köşeleri Yuvarlatılmış 10">
            <a:extLst>
              <a:ext uri="{FF2B5EF4-FFF2-40B4-BE49-F238E27FC236}">
                <a16:creationId xmlns:a16="http://schemas.microsoft.com/office/drawing/2014/main" id="{73D3C394-95D8-4A46-839F-B3B1276040A1}"/>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Dikdörtgen: Köşeleri Yuvarlatılmış 11">
            <a:extLst>
              <a:ext uri="{FF2B5EF4-FFF2-40B4-BE49-F238E27FC236}">
                <a16:creationId xmlns:a16="http://schemas.microsoft.com/office/drawing/2014/main" id="{BBA1E989-96F5-4E6A-912D-726079276297}"/>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BD44A714-3255-4755-A069-51D56A18A75B}"/>
              </a:ext>
            </a:extLst>
          </p:cNvPr>
          <p:cNvSpPr/>
          <p:nvPr/>
        </p:nvSpPr>
        <p:spPr>
          <a:xfrm>
            <a:off x="594985" y="3217565"/>
            <a:ext cx="2783001" cy="646331"/>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مسوحات السمع</a:t>
            </a:r>
          </a:p>
        </p:txBody>
      </p:sp>
      <p:sp>
        <p:nvSpPr>
          <p:cNvPr id="14" name="Rectangle 8">
            <a:extLst>
              <a:ext uri="{FF2B5EF4-FFF2-40B4-BE49-F238E27FC236}">
                <a16:creationId xmlns:a16="http://schemas.microsoft.com/office/drawing/2014/main" id="{CD698D0D-8E57-4DF8-A5E1-E1D5F2A54D37}"/>
              </a:ext>
            </a:extLst>
          </p:cNvPr>
          <p:cNvSpPr/>
          <p:nvPr/>
        </p:nvSpPr>
        <p:spPr>
          <a:xfrm>
            <a:off x="8256539" y="2386569"/>
            <a:ext cx="2783001" cy="2308324"/>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مسوحات السمع لدى حديثي الولادة والأطفال بسن المدرسة</a:t>
            </a:r>
          </a:p>
        </p:txBody>
      </p:sp>
    </p:spTree>
    <p:extLst>
      <p:ext uri="{BB962C8B-B14F-4D97-AF65-F5344CB8AC3E}">
        <p14:creationId xmlns:p14="http://schemas.microsoft.com/office/powerpoint/2010/main" val="1430823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E385FEED-E800-4F80-A0D4-2EC00B98BDBF}"/>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62F4D544-E3B1-4F9E-8B4A-9B91F4C3FBCE}"/>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B7EF92E6-5224-40F8-809F-9BF681289D57}"/>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273BED6A-1D7A-4B0C-833E-C3ECA66B049B}"/>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44A3D034-8657-4746-B68D-6584409553F5}"/>
              </a:ext>
            </a:extLst>
          </p:cNvPr>
          <p:cNvSpPr/>
          <p:nvPr/>
        </p:nvSpPr>
        <p:spPr>
          <a:xfrm>
            <a:off x="2051832" y="1755722"/>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هو فقدان السمع؟ لماذا يعتبر مشكلة صحية مهمة؟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3030367E-8F15-445B-AE38-65B91A28351B}"/>
              </a:ext>
            </a:extLst>
          </p:cNvPr>
          <p:cNvSpPr txBox="1"/>
          <p:nvPr/>
        </p:nvSpPr>
        <p:spPr>
          <a:xfrm>
            <a:off x="2051832" y="2433883"/>
            <a:ext cx="8615549" cy="2755241"/>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من الحقوق الأساسية لكل طفل أن يكون قادراً على الاستماع وتعلم الكلام.</a:t>
            </a:r>
          </a:p>
          <a:p>
            <a:pPr marL="355600" marR="5080" indent="-342900" algn="just" rtl="1">
              <a:spcBef>
                <a:spcPts val="1200"/>
              </a:spcBef>
              <a:buFont typeface="Arial" panose="020B0604020202020204" pitchFamily="34" charset="0"/>
              <a:buChar char="•"/>
            </a:pPr>
            <a:r>
              <a:rPr lang="ar-SY" sz="2000" dirty="0">
                <a:cs typeface="Calibri"/>
              </a:rPr>
              <a:t>يعتبر فقدان السمع من أهم العوامل التي تؤخر وتشوه كلام الطفل من خلال خلق أصوات خاصة بلغته الأم.</a:t>
            </a:r>
          </a:p>
          <a:p>
            <a:pPr marL="355600" marR="5080" indent="-342900" algn="just" rtl="1">
              <a:spcBef>
                <a:spcPts val="1200"/>
              </a:spcBef>
              <a:buFont typeface="Arial" panose="020B0604020202020204" pitchFamily="34" charset="0"/>
              <a:buChar char="•"/>
            </a:pPr>
            <a:r>
              <a:rPr lang="ar-SY" sz="2000" dirty="0">
                <a:cs typeface="Calibri"/>
              </a:rPr>
              <a:t>لن يعاني الأطفال الذين يولدون بفقدان السمع أو الذين يعانون من ضعف السمع لأي سبب بعد الولادة من تأخر النمو في حال تم تشخيصهم في الوقت المناسب وإدماجهم ضمن برامج إعادة التأهيل.</a:t>
            </a:r>
          </a:p>
          <a:p>
            <a:pPr marL="355600" marR="5080" indent="-342900" algn="just" rtl="1">
              <a:spcBef>
                <a:spcPts val="1200"/>
              </a:spcBef>
              <a:buFont typeface="Arial" panose="020B0604020202020204" pitchFamily="34" charset="0"/>
              <a:buChar char="•"/>
            </a:pPr>
            <a:r>
              <a:rPr lang="ar-SY" sz="2000" dirty="0">
                <a:cs typeface="Calibri"/>
              </a:rPr>
              <a:t>أوجه قصور النمو المذكورة هنا هي؛ أوجه التأخر التي يمكن أن تؤثر سلباً على الحياة التعليمية للأطفال وكذلك على النمو النفسي والاجتماعي.</a:t>
            </a:r>
          </a:p>
        </p:txBody>
      </p:sp>
    </p:spTree>
    <p:extLst>
      <p:ext uri="{BB962C8B-B14F-4D97-AF65-F5344CB8AC3E}">
        <p14:creationId xmlns:p14="http://schemas.microsoft.com/office/powerpoint/2010/main" val="43262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EEB0F798-5730-4CD2-AD8E-DBF414CA509E}"/>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274A5533-9129-451D-B305-2959A4B54C92}"/>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0F94B91F-E472-4C7F-9D31-4FD03825B82C}"/>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279FFF81-49C2-4B21-A70F-CBD839E081FD}"/>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4D05CF9C-B013-41D3-BEFE-78F0B50AB568}"/>
              </a:ext>
            </a:extLst>
          </p:cNvPr>
          <p:cNvSpPr/>
          <p:nvPr/>
        </p:nvSpPr>
        <p:spPr>
          <a:xfrm>
            <a:off x="1713021" y="1963540"/>
            <a:ext cx="8954359"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مدى شيوع فقدان السمع؟</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D0AFCBAE-64B3-49E3-AAC7-9BEFFF3381FD}"/>
              </a:ext>
            </a:extLst>
          </p:cNvPr>
          <p:cNvSpPr txBox="1"/>
          <p:nvPr/>
        </p:nvSpPr>
        <p:spPr>
          <a:xfrm>
            <a:off x="2051832" y="2587772"/>
            <a:ext cx="8615549" cy="2447465"/>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إن 1 إلى 3 من كل 1000 مولود يولدون مصابين بفقدان السمع. وترتفع هذه النسبة إلى 6 بالألف بسبب الأمراض التي يتم التعرض لها خلال مرحلة الطفولة والتهابات الأذن والحوادث وبعض الأدوية المستخدمة.</a:t>
            </a:r>
          </a:p>
          <a:p>
            <a:pPr marL="355600" marR="5080" indent="-342900" algn="just" rtl="1">
              <a:spcBef>
                <a:spcPts val="1200"/>
              </a:spcBef>
              <a:buFont typeface="Arial" panose="020B0604020202020204" pitchFamily="34" charset="0"/>
              <a:buChar char="•"/>
            </a:pPr>
            <a:r>
              <a:rPr lang="ar-SY" sz="2800" dirty="0">
                <a:cs typeface="Calibri"/>
              </a:rPr>
              <a:t>وفقاً لذلك، تم تحديد أن 2600-3900 مولود جديد يعانون من ضعف السمع سنوياً في بلدنا.</a:t>
            </a:r>
          </a:p>
        </p:txBody>
      </p:sp>
    </p:spTree>
    <p:extLst>
      <p:ext uri="{BB962C8B-B14F-4D97-AF65-F5344CB8AC3E}">
        <p14:creationId xmlns:p14="http://schemas.microsoft.com/office/powerpoint/2010/main" val="400274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90C560B4-A310-429C-A9BC-539284ADA089}"/>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1932E3F1-68B3-4B90-8ABA-F1F2D6B10173}"/>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D025FBCD-0219-4FD1-B4AB-CA6752AC67A1}"/>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375506FE-B72D-4EBA-A939-216DB6AA6A00}"/>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C217E6F8-E343-408A-9B83-E6451D19BB08}"/>
              </a:ext>
            </a:extLst>
          </p:cNvPr>
          <p:cNvSpPr/>
          <p:nvPr/>
        </p:nvSpPr>
        <p:spPr>
          <a:xfrm>
            <a:off x="2051832" y="1908122"/>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لماذا يوجد برنامج فحص السمع لدى حديثي الولادة؟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62D3F890-FAF8-41FA-B79F-83E813134268}"/>
              </a:ext>
            </a:extLst>
          </p:cNvPr>
          <p:cNvSpPr txBox="1"/>
          <p:nvPr/>
        </p:nvSpPr>
        <p:spPr>
          <a:xfrm>
            <a:off x="2051832" y="2510827"/>
            <a:ext cx="8615549" cy="2601353"/>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يتم تنفيذ برنامج فحص السمع لدى حديثي الولادة من قبل وزارتنا من أجل الكشف المبكر عن الأطفال المولودين بفقدان السمع أو الذين يعانون من ضعف السمع في فترة ما بعد الولادة وتنفيذ ممارسات العلاج وإعادة التأهيل المناسبة.</a:t>
            </a:r>
          </a:p>
          <a:p>
            <a:pPr marL="355600" marR="5080" indent="-342900" algn="just" rtl="1">
              <a:spcBef>
                <a:spcPts val="1200"/>
              </a:spcBef>
              <a:buFont typeface="Arial" panose="020B0604020202020204" pitchFamily="34" charset="0"/>
              <a:buChar char="•"/>
            </a:pPr>
            <a:r>
              <a:rPr lang="ar-SY" sz="2000" dirty="0">
                <a:cs typeface="Calibri"/>
              </a:rPr>
              <a:t>يهدف من خلال هذا البرنامج إلى ضمان دمج الأطفال الذين يعانون من ضعف السمع في المجتمع بأكثر الطرق تلاؤماً دون التأثير سلباً على نموهم الاجتماعي والمعرفي واللغوي وزيادة مستوى الحساسية والوعي لدى العاملين الصحيين والمجتمع بشأن هذا الموضوع.</a:t>
            </a:r>
          </a:p>
          <a:p>
            <a:pPr marL="355600" marR="5080" indent="-342900" algn="just" rtl="1">
              <a:spcBef>
                <a:spcPts val="1200"/>
              </a:spcBef>
              <a:buFont typeface="Arial" panose="020B0604020202020204" pitchFamily="34" charset="0"/>
              <a:buChar char="•"/>
            </a:pPr>
            <a:r>
              <a:rPr lang="ar-SY" sz="2000" dirty="0">
                <a:cs typeface="Calibri"/>
              </a:rPr>
              <a:t>هدفنا هو تحديد الأطفال الذين يعانون من ضعف السمع في غضون 6 أشهر بعد الولادة وبدء علاجهم.</a:t>
            </a:r>
          </a:p>
        </p:txBody>
      </p:sp>
    </p:spTree>
    <p:extLst>
      <p:ext uri="{BB962C8B-B14F-4D97-AF65-F5344CB8AC3E}">
        <p14:creationId xmlns:p14="http://schemas.microsoft.com/office/powerpoint/2010/main" val="201783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D2935DB8-F46E-4E82-88B6-B7532B317EF4}"/>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A22906BD-FB67-4A2E-ABC5-EF6F4BB05EDB}"/>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42EFC06D-8E2F-414B-B704-2F175EB037FF}"/>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19DD2507-0E78-421A-B348-514A65AE5DB0}"/>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99977C9D-B961-411F-9B23-E29A894BD1BC}"/>
              </a:ext>
            </a:extLst>
          </p:cNvPr>
          <p:cNvSpPr/>
          <p:nvPr/>
        </p:nvSpPr>
        <p:spPr>
          <a:xfrm>
            <a:off x="2051831" y="1783062"/>
            <a:ext cx="8615549"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متى يجب إجراء فحص السمع لدى حديثي الولادة؟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24D6B651-B954-4524-9351-39A98E8FA149}"/>
              </a:ext>
            </a:extLst>
          </p:cNvPr>
          <p:cNvSpPr txBox="1"/>
          <p:nvPr/>
        </p:nvSpPr>
        <p:spPr>
          <a:xfrm>
            <a:off x="2051832" y="2295385"/>
            <a:ext cx="8615549" cy="3032240"/>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تشير الدراسات إلى أن الفترة الأكثر حرجاً من حيث اكتشاف ضعف السمع هي "فترة حديث الولادة".</a:t>
            </a:r>
          </a:p>
          <a:p>
            <a:pPr marL="355600" marR="5080" indent="-342900" algn="just" rtl="1">
              <a:spcBef>
                <a:spcPts val="1200"/>
              </a:spcBef>
              <a:buFont typeface="Arial" panose="020B0604020202020204" pitchFamily="34" charset="0"/>
              <a:buChar char="•"/>
            </a:pPr>
            <a:r>
              <a:rPr lang="ar-SY" sz="2800" dirty="0">
                <a:cs typeface="Calibri"/>
              </a:rPr>
              <a:t>لذلك فإنه لا بد من إجراء اختبار السمع لدى الطفل قبل الخروج من المشفى بعد الولادة.</a:t>
            </a:r>
          </a:p>
          <a:p>
            <a:pPr marL="355600" marR="5080" indent="-342900" algn="just" rtl="1">
              <a:spcBef>
                <a:spcPts val="1200"/>
              </a:spcBef>
              <a:buFont typeface="Arial" panose="020B0604020202020204" pitchFamily="34" charset="0"/>
              <a:buChar char="•"/>
            </a:pPr>
            <a:r>
              <a:rPr lang="ar-SY" sz="2800" dirty="0">
                <a:cs typeface="Calibri"/>
              </a:rPr>
              <a:t>يجب إجراء فحص السمع في غضون 3 أيام بعد الولادة في حال لم تتم الولادة في مؤسسة صحية.</a:t>
            </a:r>
          </a:p>
        </p:txBody>
      </p:sp>
    </p:spTree>
    <p:extLst>
      <p:ext uri="{BB962C8B-B14F-4D97-AF65-F5344CB8AC3E}">
        <p14:creationId xmlns:p14="http://schemas.microsoft.com/office/powerpoint/2010/main" val="117450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06C65ED4-C773-432F-AD6E-508E19EE921C}"/>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3C33B15-320C-49C1-BFED-A8046E87C79C}"/>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BE21171D-341E-4A88-B380-84A30999C261}"/>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76EAB481-355C-431A-94E7-46EB2EC11FDB}"/>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20E57A8F-8B44-47C4-99CE-A4533D76BB1A}"/>
              </a:ext>
            </a:extLst>
          </p:cNvPr>
          <p:cNvSpPr/>
          <p:nvPr/>
        </p:nvSpPr>
        <p:spPr>
          <a:xfrm>
            <a:off x="2051831" y="1536841"/>
            <a:ext cx="8615549" cy="1077218"/>
          </a:xfrm>
          <a:prstGeom prst="rect">
            <a:avLst/>
          </a:prstGeom>
        </p:spPr>
        <p:txBody>
          <a:bodyPr wrap="square" anchor="ctr">
            <a:spAutoFit/>
          </a:bodyPr>
          <a:lstStyle/>
          <a:p>
            <a:pPr algn="just"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أين يتم إجراء فحص السمع لدى حديثي الولادة ومن الذي يقوم به؟</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C78A09D9-F3E2-41B5-82D9-4BE9047589E2}"/>
              </a:ext>
            </a:extLst>
          </p:cNvPr>
          <p:cNvSpPr txBox="1"/>
          <p:nvPr/>
        </p:nvSpPr>
        <p:spPr>
          <a:xfrm>
            <a:off x="2051832" y="2540777"/>
            <a:ext cx="8615549" cy="2878352"/>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يتم إجراء فحص السمع لدى حديثي الولادة من قبل عاملين صحيين مدربين في وحدات فحص السمع لدى حديثي الولادة في المؤسسات الصحية (العامة والخاصة والجامعية) حيث تتم الولادات في بلدنا عبر اختبارات بسيطة ورخيصة وسهلة التطبيق.</a:t>
            </a:r>
          </a:p>
          <a:p>
            <a:pPr marL="355600" marR="5080" indent="-342900" algn="just" rtl="1">
              <a:spcBef>
                <a:spcPts val="1200"/>
              </a:spcBef>
              <a:buFont typeface="Arial" panose="020B0604020202020204" pitchFamily="34" charset="0"/>
              <a:buChar char="•"/>
            </a:pPr>
            <a:r>
              <a:rPr lang="ar-SY" sz="2800" dirty="0">
                <a:cs typeface="Calibri"/>
              </a:rPr>
              <a:t>تقع مراكز فحص السمع داخل بنية المؤسسات الصحية حيث تتم الولادات.</a:t>
            </a:r>
          </a:p>
        </p:txBody>
      </p:sp>
    </p:spTree>
    <p:extLst>
      <p:ext uri="{BB962C8B-B14F-4D97-AF65-F5344CB8AC3E}">
        <p14:creationId xmlns:p14="http://schemas.microsoft.com/office/powerpoint/2010/main" val="228661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BFD0B072-202A-42A0-938A-8B184DC57183}"/>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6E109368-6EA9-466E-8A2F-8B18A77E500D}"/>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BFD6C437-0A75-4563-9346-4E265B5C26DF}"/>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621872E0-DAF2-4D0B-B4CE-E2E5CDCA578C}"/>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0509C7C6-F772-4D9F-A606-68BB196D12B6}"/>
              </a:ext>
            </a:extLst>
          </p:cNvPr>
          <p:cNvSpPr/>
          <p:nvPr/>
        </p:nvSpPr>
        <p:spPr>
          <a:xfrm>
            <a:off x="2051832" y="1671500"/>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الذي يحدث في حال لم يتم فحص السمع لدى الرضع؟</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D7E87BA5-8AB8-489F-A270-44BDE6AF8CE6}"/>
              </a:ext>
            </a:extLst>
          </p:cNvPr>
          <p:cNvSpPr txBox="1"/>
          <p:nvPr/>
        </p:nvSpPr>
        <p:spPr>
          <a:xfrm>
            <a:off x="2051832" y="2203051"/>
            <a:ext cx="8615549" cy="3216906"/>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يمر الأطفال بفترة نمو سريعة من ناحية الجسم والعقل العامين الأولين من حياتهم. يتشكل أساس اللغة التي سيتحدث بها الناس من خلال سماع الأصوات الخاصة بتلك اللغة والاستماع إلى الأحاديث. يستمر تطور الكلام واللغة منذ الولادة وحتى سن الرابعة.</a:t>
            </a:r>
          </a:p>
          <a:p>
            <a:pPr marL="355600" marR="5080" indent="-342900" algn="just" rtl="1">
              <a:spcBef>
                <a:spcPts val="1200"/>
              </a:spcBef>
              <a:buFont typeface="Arial" panose="020B0604020202020204" pitchFamily="34" charset="0"/>
              <a:buChar char="•"/>
            </a:pPr>
            <a:r>
              <a:rPr lang="ar-SY" sz="2000" dirty="0">
                <a:cs typeface="Calibri"/>
              </a:rPr>
              <a:t>يتأثر النمو العقلي والاجتماعي والروحي بشكل إيجابي أيضاً بالتوازي مع التطور اللغوي للأطفال الذين يتم وضع التشخيص لديهم عبر إجراء فحص السمع  وإعادة تأهيلهم مبكراً. يمكن للأطفال الذين تم تشخيص إصابتهم بضعف السمع في غضون ستة أشهر على الأكثر بعد ولادتهم والذين يتلقون تعليماً خاصاً باستخدام المعينات السمعية تطوير مهارات النطق بمستوى مماثل لأقرانهم العاديين.</a:t>
            </a:r>
          </a:p>
          <a:p>
            <a:pPr marL="355600" marR="5080" indent="-342900" algn="just" rtl="1">
              <a:spcBef>
                <a:spcPts val="1200"/>
              </a:spcBef>
              <a:buFont typeface="Arial" panose="020B0604020202020204" pitchFamily="34" charset="0"/>
              <a:buChar char="•"/>
            </a:pPr>
            <a:r>
              <a:rPr lang="ar-SY" sz="2000" dirty="0">
                <a:cs typeface="Calibri"/>
              </a:rPr>
              <a:t>يتوقف التطور اللغوي لدى الطفل المولود بضعف سمعي والذي لا تُلاحظ إعاقته ويتباطأ نموه العقلي والاجتماعي والروحي.</a:t>
            </a:r>
          </a:p>
        </p:txBody>
      </p:sp>
    </p:spTree>
    <p:extLst>
      <p:ext uri="{BB962C8B-B14F-4D97-AF65-F5344CB8AC3E}">
        <p14:creationId xmlns:p14="http://schemas.microsoft.com/office/powerpoint/2010/main" val="1983207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39FE3BD9-B5B5-482F-A93D-9788C62ADBF9}"/>
              </a:ext>
            </a:extLst>
          </p:cNvPr>
          <p:cNvPicPr>
            <a:picLocks noGrp="1" noChangeAspect="1"/>
          </p:cNvPicPr>
          <p:nvPr>
            <p:ph sz="half" idx="2"/>
          </p:nvPr>
        </p:nvPicPr>
        <p:blipFill>
          <a:blip r:embed="rId2"/>
          <a:stretch>
            <a:fillRect/>
          </a:stretch>
        </p:blipFill>
        <p:spPr>
          <a:xfrm>
            <a:off x="1940993" y="2923217"/>
            <a:ext cx="3724275" cy="2505075"/>
          </a:xfrm>
          <a:prstGeom prst="rect">
            <a:avLst/>
          </a:prstGeom>
        </p:spPr>
      </p:pic>
      <p:sp>
        <p:nvSpPr>
          <p:cNvPr id="7" name="Dikdörtgen: Köşeleri Yuvarlatılmış 6">
            <a:extLst>
              <a:ext uri="{FF2B5EF4-FFF2-40B4-BE49-F238E27FC236}">
                <a16:creationId xmlns:a16="http://schemas.microsoft.com/office/drawing/2014/main" id="{2E0504C1-BFE0-4767-A46F-7224AB255020}"/>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B5B9F8D7-AD18-462E-A23E-558EBC0F992A}"/>
              </a:ext>
            </a:extLst>
          </p:cNvPr>
          <p:cNvPicPr>
            <a:picLocks noChangeAspect="1"/>
          </p:cNvPicPr>
          <p:nvPr/>
        </p:nvPicPr>
        <p:blipFill>
          <a:blip r:embed="rId3"/>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3B490E77-904D-4427-A08B-24E4BDE7980B}"/>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Dikdörtgen: Köşeleri Yuvarlatılmış 10">
            <a:extLst>
              <a:ext uri="{FF2B5EF4-FFF2-40B4-BE49-F238E27FC236}">
                <a16:creationId xmlns:a16="http://schemas.microsoft.com/office/drawing/2014/main" id="{1AC2AF41-7E8A-4267-A2B0-D2F0C5C1CE2D}"/>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89437597-73AE-46C7-9031-AE2708B1D727}"/>
              </a:ext>
            </a:extLst>
          </p:cNvPr>
          <p:cNvSpPr/>
          <p:nvPr/>
        </p:nvSpPr>
        <p:spPr>
          <a:xfrm>
            <a:off x="2051832" y="1726074"/>
            <a:ext cx="8615548" cy="1077218"/>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هي الاختبارات المستخدمة كاختبارات مسح؟</a:t>
            </a:r>
          </a:p>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هل تلحق ضرراً بطفلي؟</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E2085550-9C82-4226-BDD5-DB39D86C9A82}"/>
              </a:ext>
            </a:extLst>
          </p:cNvPr>
          <p:cNvSpPr txBox="1"/>
          <p:nvPr/>
        </p:nvSpPr>
        <p:spPr>
          <a:xfrm>
            <a:off x="5919537" y="2741660"/>
            <a:ext cx="4747844" cy="2139688"/>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يتم إجراء المسوحات في جميع أنحاء بلدنا وفقاً لبروتوكولات المسح التي تحددها اللجنة العلمية والمعتمدة من قبل وزارة الصحة.</a:t>
            </a:r>
          </a:p>
          <a:p>
            <a:pPr marL="355600" marR="5080" indent="-342900" algn="just" rtl="1">
              <a:spcBef>
                <a:spcPts val="1200"/>
              </a:spcBef>
              <a:buFont typeface="Arial" panose="020B0604020202020204" pitchFamily="34" charset="0"/>
              <a:buChar char="•"/>
            </a:pPr>
            <a:r>
              <a:rPr lang="ar-SY" sz="2400" dirty="0">
                <a:cs typeface="Calibri"/>
              </a:rPr>
              <a:t>الاختبارات بسيطة ورخيصة وسهلة التطبيق ولا تسبب أي ألم أو ضرر للطفل.</a:t>
            </a:r>
          </a:p>
        </p:txBody>
      </p:sp>
    </p:spTree>
    <p:extLst>
      <p:ext uri="{BB962C8B-B14F-4D97-AF65-F5344CB8AC3E}">
        <p14:creationId xmlns:p14="http://schemas.microsoft.com/office/powerpoint/2010/main" val="329221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Köşeleri Yuvarlatılmış 7">
            <a:extLst>
              <a:ext uri="{FF2B5EF4-FFF2-40B4-BE49-F238E27FC236}">
                <a16:creationId xmlns:a16="http://schemas.microsoft.com/office/drawing/2014/main" id="{9470C7BD-81C8-466E-A0AD-F3D2E0600BD2}"/>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EBC07B8A-EADD-405D-A85B-0D9E847B20AC}"/>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A1AAB619-7C0D-42B1-A80C-9D0F440379A1}"/>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Dikdörtgen: Köşeleri Yuvarlatılmış 10">
            <a:extLst>
              <a:ext uri="{FF2B5EF4-FFF2-40B4-BE49-F238E27FC236}">
                <a16:creationId xmlns:a16="http://schemas.microsoft.com/office/drawing/2014/main" id="{EB40E9F9-119D-42CC-9C2A-95992367346B}"/>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6BAD3800-AFF7-41F8-BD71-5C6A0740192E}"/>
              </a:ext>
            </a:extLst>
          </p:cNvPr>
          <p:cNvSpPr/>
          <p:nvPr/>
        </p:nvSpPr>
        <p:spPr>
          <a:xfrm>
            <a:off x="2051832" y="1425279"/>
            <a:ext cx="8615548" cy="1077218"/>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الذي يتم القيام به لدى للأطفال الذين يشتبه في إصابتهم بفقدان السمع؟</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1BE05A16-1F2E-4E40-AD37-E1042CA04A15}"/>
              </a:ext>
            </a:extLst>
          </p:cNvPr>
          <p:cNvSpPr txBox="1"/>
          <p:nvPr/>
        </p:nvSpPr>
        <p:spPr>
          <a:xfrm>
            <a:off x="2051832" y="2510827"/>
            <a:ext cx="8615549" cy="2601353"/>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يُحال الأطفال الذين يُعتقد أنهم يعانون من ضعف السمع إلى مركز أعلى ويتم تطبيق اختبارات سمع متقدمة على هؤلاء الأطفال.</a:t>
            </a:r>
          </a:p>
          <a:p>
            <a:pPr marL="355600" marR="5080" indent="-342900" algn="just" rtl="1">
              <a:spcBef>
                <a:spcPts val="1200"/>
              </a:spcBef>
              <a:buFont typeface="Arial" panose="020B0604020202020204" pitchFamily="34" charset="0"/>
              <a:buChar char="•"/>
            </a:pPr>
            <a:r>
              <a:rPr lang="ar-SY" sz="2000" dirty="0">
                <a:cs typeface="Calibri"/>
              </a:rPr>
              <a:t>يتم في حال تم تشخيص إصابتهم بفقدان السمع تحديد خيارات العلاج وفقاً لنوع وسبب فقدان السمع. يمكن علاج بعض الأطفال بالأدوية بينما قد يحتاج البعض الآخر منهم إلى الأجهزة السمعية أو أذن آلية تدعى غرسة القوقعة الصناعية.</a:t>
            </a:r>
          </a:p>
          <a:p>
            <a:pPr marL="355600" marR="5080" indent="-342900" algn="just" rtl="1">
              <a:spcBef>
                <a:spcPts val="1200"/>
              </a:spcBef>
              <a:buFont typeface="Arial" panose="020B0604020202020204" pitchFamily="34" charset="0"/>
              <a:buChar char="•"/>
            </a:pPr>
            <a:r>
              <a:rPr lang="ar-SY" sz="2000" dirty="0">
                <a:cs typeface="Calibri"/>
              </a:rPr>
              <a:t>لهذا السبب، يجب إجراء المسح لدى الرضع في غضون الشهر الأول بعد الولادة والتشخيص في غضون 3 أشهر إن كانت لديهم إصابة ما ويجب البدء باستخدام الجهاز في غضون 6 أشهر إذا لزم الأمر ذلك.</a:t>
            </a:r>
          </a:p>
        </p:txBody>
      </p:sp>
    </p:spTree>
    <p:extLst>
      <p:ext uri="{BB962C8B-B14F-4D97-AF65-F5344CB8AC3E}">
        <p14:creationId xmlns:p14="http://schemas.microsoft.com/office/powerpoint/2010/main" val="141386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C07CFB4-9112-49C1-8BB1-4FBAEF012674}"/>
              </a:ext>
            </a:extLst>
          </p:cNvPr>
          <p:cNvPicPr>
            <a:picLocks noChangeAspect="1"/>
          </p:cNvPicPr>
          <p:nvPr/>
        </p:nvPicPr>
        <p:blipFill>
          <a:blip r:embed="rId2"/>
          <a:stretch>
            <a:fillRect/>
          </a:stretch>
        </p:blipFill>
        <p:spPr>
          <a:xfrm>
            <a:off x="8070899" y="2480365"/>
            <a:ext cx="1822131" cy="1897270"/>
          </a:xfrm>
          <a:prstGeom prst="rect">
            <a:avLst/>
          </a:prstGeom>
        </p:spPr>
      </p:pic>
      <p:sp>
        <p:nvSpPr>
          <p:cNvPr id="9" name="Dikdörtgen: Köşeleri Yuvarlatılmış 8">
            <a:extLst>
              <a:ext uri="{FF2B5EF4-FFF2-40B4-BE49-F238E27FC236}">
                <a16:creationId xmlns:a16="http://schemas.microsoft.com/office/drawing/2014/main" id="{E1C1DBDD-85E2-436C-9D6A-685AE6A1F511}"/>
              </a:ext>
            </a:extLst>
          </p:cNvPr>
          <p:cNvSpPr/>
          <p:nvPr/>
        </p:nvSpPr>
        <p:spPr>
          <a:xfrm>
            <a:off x="1583473" y="6165259"/>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B7B40AE6-9EFE-4E28-8F0D-6BDA603184AC}"/>
              </a:ext>
            </a:extLst>
          </p:cNvPr>
          <p:cNvPicPr>
            <a:picLocks noChangeAspect="1"/>
          </p:cNvPicPr>
          <p:nvPr/>
        </p:nvPicPr>
        <p:blipFill>
          <a:blip r:embed="rId3"/>
          <a:stretch>
            <a:fillRect/>
          </a:stretch>
        </p:blipFill>
        <p:spPr>
          <a:xfrm>
            <a:off x="1713021" y="5825383"/>
            <a:ext cx="1067586" cy="181393"/>
          </a:xfrm>
          <a:prstGeom prst="rect">
            <a:avLst/>
          </a:prstGeom>
        </p:spPr>
      </p:pic>
      <p:sp>
        <p:nvSpPr>
          <p:cNvPr id="11" name="Dikdörtgen: Köşeleri Yuvarlatılmış 10">
            <a:extLst>
              <a:ext uri="{FF2B5EF4-FFF2-40B4-BE49-F238E27FC236}">
                <a16:creationId xmlns:a16="http://schemas.microsoft.com/office/drawing/2014/main" id="{6B9FA867-9A55-477B-BBCD-68BE6095EC4A}"/>
              </a:ext>
            </a:extLst>
          </p:cNvPr>
          <p:cNvSpPr/>
          <p:nvPr/>
        </p:nvSpPr>
        <p:spPr>
          <a:xfrm>
            <a:off x="1849581" y="5825159"/>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Dikdörtgen: Köşeleri Yuvarlatılmış 11">
            <a:extLst>
              <a:ext uri="{FF2B5EF4-FFF2-40B4-BE49-F238E27FC236}">
                <a16:creationId xmlns:a16="http://schemas.microsoft.com/office/drawing/2014/main" id="{3F68BD43-E2BE-4D28-B0DC-CD1553AD7B8C}"/>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4" name="Blok Yay 13">
            <a:extLst>
              <a:ext uri="{FF2B5EF4-FFF2-40B4-BE49-F238E27FC236}">
                <a16:creationId xmlns:a16="http://schemas.microsoft.com/office/drawing/2014/main" id="{F8E15382-FAC0-485D-B4E3-A31F9E01F1B3}"/>
              </a:ext>
            </a:extLst>
          </p:cNvPr>
          <p:cNvSpPr/>
          <p:nvPr/>
        </p:nvSpPr>
        <p:spPr>
          <a:xfrm>
            <a:off x="7955467" y="2421103"/>
            <a:ext cx="2052993" cy="1564684"/>
          </a:xfrm>
          <a:prstGeom prst="blockArc">
            <a:avLst>
              <a:gd name="adj1" fmla="val 10850746"/>
              <a:gd name="adj2" fmla="val 21290952"/>
              <a:gd name="adj3" fmla="val 397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5" name="Metin Kutusu 2">
            <a:extLst>
              <a:ext uri="{FF2B5EF4-FFF2-40B4-BE49-F238E27FC236}">
                <a16:creationId xmlns:a16="http://schemas.microsoft.com/office/drawing/2014/main" id="{65B3836E-1353-4D3B-A654-3B3F577B8C2D}"/>
              </a:ext>
            </a:extLst>
          </p:cNvPr>
          <p:cNvSpPr txBox="1"/>
          <p:nvPr/>
        </p:nvSpPr>
        <p:spPr>
          <a:xfrm>
            <a:off x="8243021" y="2651662"/>
            <a:ext cx="1432495" cy="1140416"/>
          </a:xfrm>
          <a:prstGeom prst="rect">
            <a:avLst/>
          </a:prstGeom>
          <a:noFill/>
          <a:ln>
            <a:noFill/>
          </a:ln>
        </p:spPr>
        <p:txBody>
          <a:bodyPr rot="0" spcFirstLastPara="1" vert="horz" wrap="square" lIns="91440" tIns="45720" rIns="91440" bIns="45720" numCol="1" spcCol="0" rtlCol="0" fromWordArt="0" anchor="t" anchorCtr="0" forceAA="0" compatLnSpc="1">
            <a:prstTxWarp prst="textArchUp">
              <a:avLst>
                <a:gd name="adj" fmla="val 11350442"/>
              </a:avLst>
            </a:prstTxWarp>
            <a:noAutofit/>
            <a:scene3d>
              <a:camera prst="orthographicFront">
                <a:rot lat="0" lon="0" rev="0"/>
              </a:camera>
              <a:lightRig rig="threePt" dir="t"/>
            </a:scene3d>
          </a:bodyPr>
          <a:lstStyle/>
          <a:p>
            <a:pPr marL="8890" marR="8890" algn="just" rtl="1">
              <a:lnSpc>
                <a:spcPct val="107000"/>
              </a:lnSpc>
              <a:spcBef>
                <a:spcPts val="1200"/>
              </a:spcBef>
              <a:spcAft>
                <a:spcPts val="800"/>
              </a:spcAft>
            </a:pPr>
            <a:r>
              <a:rPr lang="ar-SY" sz="2400" b="1" kern="1200"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Calibri" panose="020F0502020204030204" pitchFamily="34" charset="0"/>
              </a:rPr>
              <a:t>مستقبلنا بين أيديكم</a:t>
            </a:r>
            <a:endParaRPr lang="tr-TR"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4" name="İkizkenar Üçgen 3">
            <a:extLst>
              <a:ext uri="{FF2B5EF4-FFF2-40B4-BE49-F238E27FC236}">
                <a16:creationId xmlns:a16="http://schemas.microsoft.com/office/drawing/2014/main" id="{3F5B796E-BAED-43A1-8AEB-92BA4671A346}"/>
              </a:ext>
            </a:extLst>
          </p:cNvPr>
          <p:cNvSpPr/>
          <p:nvPr/>
        </p:nvSpPr>
        <p:spPr>
          <a:xfrm rot="10148815">
            <a:off x="8602290" y="4067976"/>
            <a:ext cx="544757" cy="48821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kış Çizelgesi: Veri 16">
            <a:extLst>
              <a:ext uri="{FF2B5EF4-FFF2-40B4-BE49-F238E27FC236}">
                <a16:creationId xmlns:a16="http://schemas.microsoft.com/office/drawing/2014/main" id="{F758EC95-98BB-4B34-B8A2-41FABC8A1E15}"/>
              </a:ext>
            </a:extLst>
          </p:cNvPr>
          <p:cNvSpPr/>
          <p:nvPr/>
        </p:nvSpPr>
        <p:spPr>
          <a:xfrm rot="15200155">
            <a:off x="8513085" y="4048313"/>
            <a:ext cx="418866" cy="308583"/>
          </a:xfrm>
          <a:prstGeom prst="flowChartInputOutput">
            <a:avLst/>
          </a:prstGeom>
          <a:solidFill>
            <a:srgbClr val="2E6DA3"/>
          </a:solidFill>
          <a:ln>
            <a:solidFill>
              <a:srgbClr val="2E6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kış Çizelgesi: Veri 2">
            <a:extLst>
              <a:ext uri="{FF2B5EF4-FFF2-40B4-BE49-F238E27FC236}">
                <a16:creationId xmlns:a16="http://schemas.microsoft.com/office/drawing/2014/main" id="{1E75F9CA-7882-425D-86FA-6507C5C95812}"/>
              </a:ext>
            </a:extLst>
          </p:cNvPr>
          <p:cNvSpPr/>
          <p:nvPr/>
        </p:nvSpPr>
        <p:spPr>
          <a:xfrm>
            <a:off x="9008917" y="4002429"/>
            <a:ext cx="418866" cy="351203"/>
          </a:xfrm>
          <a:prstGeom prst="flowChartInputOutput">
            <a:avLst/>
          </a:prstGeom>
          <a:solidFill>
            <a:srgbClr val="2E6DA3"/>
          </a:solidFill>
          <a:ln>
            <a:solidFill>
              <a:srgbClr val="2E6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Rectangle 8">
            <a:extLst>
              <a:ext uri="{FF2B5EF4-FFF2-40B4-BE49-F238E27FC236}">
                <a16:creationId xmlns:a16="http://schemas.microsoft.com/office/drawing/2014/main" id="{2A49A58E-DAB3-4976-9E76-DF2C8573C5BC}"/>
              </a:ext>
            </a:extLst>
          </p:cNvPr>
          <p:cNvSpPr/>
          <p:nvPr/>
        </p:nvSpPr>
        <p:spPr>
          <a:xfrm>
            <a:off x="8579038" y="3992492"/>
            <a:ext cx="795796" cy="369332"/>
          </a:xfrm>
          <a:prstGeom prst="rect">
            <a:avLst/>
          </a:prstGeom>
          <a:noFill/>
          <a:ln>
            <a:noFill/>
          </a:ln>
        </p:spPr>
        <p:txBody>
          <a:bodyPr wrap="square">
            <a:spAutoFit/>
          </a:bodyPr>
          <a:lstStyle/>
          <a:p>
            <a:pPr algn="ctr" rtl="1"/>
            <a:r>
              <a:rPr lang="ar-SY" sz="900" b="1" kern="0" dirty="0">
                <a:ln w="10160">
                  <a:solidFill>
                    <a:schemeClr val="accent1">
                      <a:lumMod val="60000"/>
                      <a:lumOff val="40000"/>
                    </a:schemeClr>
                  </a:solidFill>
                  <a:prstDash val="solid"/>
                </a:ln>
                <a:solidFill>
                  <a:schemeClr val="accent1">
                    <a:lumMod val="20000"/>
                    <a:lumOff val="80000"/>
                  </a:schemeClr>
                </a:solidFill>
                <a:effectLst>
                  <a:outerShdw blurRad="38100" dist="22860" dir="5400000" algn="tl" rotWithShape="0">
                    <a:srgbClr val="000000">
                      <a:alpha val="30000"/>
                    </a:srgbClr>
                  </a:outerShdw>
                </a:effectLst>
                <a:latin typeface="Calibri"/>
                <a:ea typeface="+mj-ea"/>
                <a:cs typeface="Calibri"/>
              </a:rPr>
              <a:t>برنامج مسح حديثي الولادة</a:t>
            </a:r>
          </a:p>
        </p:txBody>
      </p:sp>
      <p:sp>
        <p:nvSpPr>
          <p:cNvPr id="18" name="Dikdörtgen 17">
            <a:extLst>
              <a:ext uri="{FF2B5EF4-FFF2-40B4-BE49-F238E27FC236}">
                <a16:creationId xmlns:a16="http://schemas.microsoft.com/office/drawing/2014/main" id="{132AE1BF-1FB9-4FD6-9520-A3CCCFB69ADD}"/>
              </a:ext>
            </a:extLst>
          </p:cNvPr>
          <p:cNvSpPr/>
          <p:nvPr/>
        </p:nvSpPr>
        <p:spPr>
          <a:xfrm>
            <a:off x="1382948" y="3160487"/>
            <a:ext cx="5779852" cy="1157237"/>
          </a:xfrm>
          <a:prstGeom prst="rect">
            <a:avLst/>
          </a:prstGeom>
          <a:noFill/>
          <a:ln w="25400" cap="flat" cmpd="sng" algn="ctr">
            <a:noFill/>
            <a:prstDash val="solid"/>
          </a:ln>
          <a:effectLst/>
        </p:spPr>
        <p:txBody>
          <a:bodyPr rtlCol="0" anchor="ctr"/>
          <a:lstStyle/>
          <a:p>
            <a:pPr marL="0" marR="0" lvl="0" indent="0" algn="r" defTabSz="914400" rtl="1" eaLnBrk="1" fontAlgn="auto" latinLnBrk="0" hangingPunct="1">
              <a:lnSpc>
                <a:spcPct val="100000"/>
              </a:lnSpc>
              <a:spcBef>
                <a:spcPts val="1200"/>
              </a:spcBef>
              <a:spcAft>
                <a:spcPts val="0"/>
              </a:spcAft>
              <a:buClrTx/>
              <a:buSzTx/>
              <a:buFontTx/>
              <a:buNone/>
              <a:tabLst/>
              <a:defRPr/>
            </a:pPr>
            <a:r>
              <a:rPr lang="ar-SY" sz="4400" b="1" kern="0" dirty="0">
                <a:solidFill>
                  <a:schemeClr val="accent1">
                    <a:lumMod val="75000"/>
                  </a:schemeClr>
                </a:solidFill>
                <a:latin typeface="Calibri"/>
                <a:ea typeface="Times New Roman" panose="02020603050405020304" pitchFamily="18" charset="0"/>
                <a:cs typeface="Calibri" panose="020F0502020204030204" pitchFamily="34" charset="0"/>
              </a:rPr>
              <a:t>برنامج مسح حديثي </a:t>
            </a:r>
            <a:r>
              <a:rPr lang="ar-SY" sz="4400" b="1" kern="0" dirty="0">
                <a:solidFill>
                  <a:srgbClr val="2F5597"/>
                </a:solidFill>
                <a:latin typeface="Calibri"/>
                <a:ea typeface="Times New Roman" panose="02020603050405020304" pitchFamily="18" charset="0"/>
                <a:cs typeface="Calibri" panose="020F0502020204030204" pitchFamily="34" charset="0"/>
              </a:rPr>
              <a:t>الولادة</a:t>
            </a:r>
          </a:p>
          <a:p>
            <a:pPr marL="0" marR="0" lvl="0" indent="0" algn="r" defTabSz="914400" rtl="1" eaLnBrk="1" fontAlgn="auto" latinLnBrk="0" hangingPunct="1">
              <a:lnSpc>
                <a:spcPct val="100000"/>
              </a:lnSpc>
              <a:spcBef>
                <a:spcPts val="1200"/>
              </a:spcBef>
              <a:spcAft>
                <a:spcPts val="0"/>
              </a:spcAft>
              <a:buClrTx/>
              <a:buSzTx/>
              <a:buFontTx/>
              <a:buNone/>
              <a:tabLst/>
              <a:defRPr/>
            </a:pPr>
            <a:r>
              <a:rPr kumimoji="0" lang="ar-SY" sz="2800" b="1" i="0" u="none" strike="noStrike" kern="0" cap="none" spc="0" normalizeH="0" baseline="0" noProof="0" dirty="0">
                <a:ln>
                  <a:noFill/>
                </a:ln>
                <a:effectLst/>
                <a:uLnTx/>
                <a:uFillTx/>
                <a:latin typeface="Calibri"/>
                <a:ea typeface="Times New Roman" panose="02020603050405020304" pitchFamily="18" charset="0"/>
                <a:cs typeface="Calibri" panose="020F0502020204030204" pitchFamily="34" charset="0"/>
              </a:rPr>
              <a:t>مسح دم الكعب</a:t>
            </a:r>
            <a:endParaRPr kumimoji="0" lang="ar-SY" sz="2400" b="1" i="0" u="none" strike="noStrike" kern="0" cap="none" spc="0" normalizeH="0" baseline="0" noProof="0" dirty="0">
              <a:ln>
                <a:noFill/>
              </a:ln>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65795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A4C304B0-87EA-4B05-810E-DA83CDD5A06E}"/>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AE9F0FE1-2464-4305-BAD5-BBF7579559F5}"/>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36626884-965B-4D16-A488-2A576E4EA1C1}"/>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E31F9243-DA54-4937-9004-1EF14B42BE12}"/>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3E62B734-3946-4069-9BD1-98E31533856E}"/>
              </a:ext>
            </a:extLst>
          </p:cNvPr>
          <p:cNvSpPr/>
          <p:nvPr/>
        </p:nvSpPr>
        <p:spPr>
          <a:xfrm>
            <a:off x="2051832" y="1425279"/>
            <a:ext cx="8615548" cy="1077218"/>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كيف يتم تطبيق المعينات السمعية؟ هل يجب أن توضع باستمرار؟</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A52A6116-23A1-46A8-A405-FB691AD9EAD4}"/>
              </a:ext>
            </a:extLst>
          </p:cNvPr>
          <p:cNvSpPr txBox="1"/>
          <p:nvPr/>
        </p:nvSpPr>
        <p:spPr>
          <a:xfrm>
            <a:off x="2051832" y="2372328"/>
            <a:ext cx="8615549" cy="2878352"/>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بينما يمكن تطبيق بعض المعينات السمعية خارجياً خلف الأذن فإنه يتم وضع غرسة القوقعة الصناعية، أي جزء من الأذن الإلكترونية، جراحياً داخل الأذن في حين يوضع الجزء الآخر منه خلف الأذن.</a:t>
            </a:r>
          </a:p>
          <a:p>
            <a:pPr marL="355600" marR="5080" indent="-342900" algn="just" rtl="1">
              <a:spcBef>
                <a:spcPts val="1200"/>
              </a:spcBef>
              <a:buFont typeface="Arial" panose="020B0604020202020204" pitchFamily="34" charset="0"/>
              <a:buChar char="•"/>
            </a:pPr>
            <a:r>
              <a:rPr lang="ar-SY" sz="2400" dirty="0">
                <a:cs typeface="Calibri"/>
              </a:rPr>
              <a:t>يجب ارتداء المعينات السمعية باستمرار. يجب رفعها عندما يكون الرضيع أو الطفل نائماً فقط. إن كان من الضروري استخدام المعينات لكلتا الأذنين فإنه يجب ارتداء كليهما. بالإضافة إلى ذلك، يجب أن يتلقى الرضع والأطفال الذين يستخدمون المعينات تدريباً خاصاً مع أسرهم.</a:t>
            </a:r>
          </a:p>
        </p:txBody>
      </p:sp>
    </p:spTree>
    <p:extLst>
      <p:ext uri="{BB962C8B-B14F-4D97-AF65-F5344CB8AC3E}">
        <p14:creationId xmlns:p14="http://schemas.microsoft.com/office/powerpoint/2010/main" val="7916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1FA9C024-4C49-47C1-ABBB-DC830858A3B8}"/>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16D6F930-80AC-42DB-AB13-DA85DE54E55B}"/>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E2E0883E-F53B-45A9-B12D-C558CEB2347E}"/>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Dikdörtgen: Köşeleri Yuvarlatılmış 10">
            <a:extLst>
              <a:ext uri="{FF2B5EF4-FFF2-40B4-BE49-F238E27FC236}">
                <a16:creationId xmlns:a16="http://schemas.microsoft.com/office/drawing/2014/main" id="{64DBA57C-02F9-4A92-84C9-A3371D55A10D}"/>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89A289B4-6029-460E-A4F7-40005B2FE61F}"/>
              </a:ext>
            </a:extLst>
          </p:cNvPr>
          <p:cNvSpPr/>
          <p:nvPr/>
        </p:nvSpPr>
        <p:spPr>
          <a:xfrm>
            <a:off x="2051832" y="1779788"/>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لماذا يجب إجراء فحص السمع في سن المدرسة؟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0A798DA6-13E0-4A52-83FA-A6ABAF2ADBED}"/>
              </a:ext>
            </a:extLst>
          </p:cNvPr>
          <p:cNvSpPr txBox="1"/>
          <p:nvPr/>
        </p:nvSpPr>
        <p:spPr>
          <a:xfrm>
            <a:off x="2051832" y="2433883"/>
            <a:ext cx="8615549" cy="2755241"/>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إن للسمع أهمية كبيرة ليس فقط في مرحلة الرضاعة ولكن في كل مرحلة من مراحل الطفولة.</a:t>
            </a:r>
          </a:p>
          <a:p>
            <a:pPr marL="355600" marR="5080" indent="-342900" algn="just" rtl="1">
              <a:spcBef>
                <a:spcPts val="1200"/>
              </a:spcBef>
              <a:buFont typeface="Arial" panose="020B0604020202020204" pitchFamily="34" charset="0"/>
              <a:buChar char="•"/>
            </a:pPr>
            <a:r>
              <a:rPr lang="ar-SY" sz="2000" dirty="0">
                <a:cs typeface="Calibri"/>
              </a:rPr>
              <a:t>يمكن أن يحدث فقدان السمع في فترة ما بعد الولادة أيضاً بسبب الالتهابات والصدمات والأمراض الوراثية التي تسبب فقدان السمع التدريجي.</a:t>
            </a:r>
          </a:p>
          <a:p>
            <a:pPr marL="355600" marR="5080" indent="-342900" algn="just" rtl="1">
              <a:spcBef>
                <a:spcPts val="1200"/>
              </a:spcBef>
              <a:buFont typeface="Arial" panose="020B0604020202020204" pitchFamily="34" charset="0"/>
              <a:buChar char="•"/>
            </a:pPr>
            <a:r>
              <a:rPr lang="ar-SY" sz="2000" dirty="0">
                <a:cs typeface="Calibri"/>
              </a:rPr>
              <a:t>السمع هو أهم عنصر في التعليم والتواصل. يصبح أكثر أهمية خلال فترة الدراسة. يؤثر فقدان السمع لدى الأطفال سلباً على النجاح المدرسي في حال لم يتم توفير الدعم الطبي والتعليمي اللازم.</a:t>
            </a:r>
          </a:p>
          <a:p>
            <a:pPr marL="355600" marR="5080" indent="-342900" algn="just" rtl="1">
              <a:spcBef>
                <a:spcPts val="1200"/>
              </a:spcBef>
              <a:buFont typeface="Arial" panose="020B0604020202020204" pitchFamily="34" charset="0"/>
              <a:buChar char="•"/>
            </a:pPr>
            <a:r>
              <a:rPr lang="ar-SY" sz="2000" dirty="0">
                <a:cs typeface="Calibri"/>
              </a:rPr>
              <a:t>إن الغرض من برنامج المسح هو الكشف عن فقدان السمع لدى الأطفال في سن المدرسة في مرحلة مبكرة وتشخيصه وإعادة تأهيله. </a:t>
            </a:r>
          </a:p>
        </p:txBody>
      </p:sp>
    </p:spTree>
    <p:extLst>
      <p:ext uri="{BB962C8B-B14F-4D97-AF65-F5344CB8AC3E}">
        <p14:creationId xmlns:p14="http://schemas.microsoft.com/office/powerpoint/2010/main" val="288877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chool child hearing screening ile ilgili görsel sonucu">
            <a:extLst>
              <a:ext uri="{FF2B5EF4-FFF2-40B4-BE49-F238E27FC236}">
                <a16:creationId xmlns:a16="http://schemas.microsoft.com/office/drawing/2014/main" id="{CB7D06F4-C128-469B-8E00-90BCFB0EF50F}"/>
              </a:ext>
            </a:extLst>
          </p:cNvPr>
          <p:cNvPicPr>
            <a:picLocks noChangeAspect="1" noChangeArrowheads="1"/>
          </p:cNvPicPr>
          <p:nvPr/>
        </p:nvPicPr>
        <p:blipFill>
          <a:blip r:embed="rId2" cstate="print"/>
          <a:srcRect/>
          <a:stretch>
            <a:fillRect/>
          </a:stretch>
        </p:blipFill>
        <p:spPr bwMode="auto">
          <a:xfrm>
            <a:off x="2021395" y="2901404"/>
            <a:ext cx="2954283" cy="1974715"/>
          </a:xfrm>
          <a:prstGeom prst="rect">
            <a:avLst/>
          </a:prstGeom>
          <a:noFill/>
        </p:spPr>
      </p:pic>
      <p:sp>
        <p:nvSpPr>
          <p:cNvPr id="6" name="Dikdörtgen: Köşeleri Yuvarlatılmış 5">
            <a:extLst>
              <a:ext uri="{FF2B5EF4-FFF2-40B4-BE49-F238E27FC236}">
                <a16:creationId xmlns:a16="http://schemas.microsoft.com/office/drawing/2014/main" id="{57AADC5A-0794-4850-8354-7DBF517E774D}"/>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269755A8-85CA-402F-B86A-72F1E3B2D796}"/>
              </a:ext>
            </a:extLst>
          </p:cNvPr>
          <p:cNvPicPr>
            <a:picLocks noChangeAspect="1"/>
          </p:cNvPicPr>
          <p:nvPr/>
        </p:nvPicPr>
        <p:blipFill>
          <a:blip r:embed="rId3"/>
          <a:stretch>
            <a:fillRect/>
          </a:stretch>
        </p:blipFill>
        <p:spPr>
          <a:xfrm>
            <a:off x="1713021" y="5834515"/>
            <a:ext cx="1067586" cy="181393"/>
          </a:xfrm>
          <a:prstGeom prst="rect">
            <a:avLst/>
          </a:prstGeom>
        </p:spPr>
      </p:pic>
      <p:sp>
        <p:nvSpPr>
          <p:cNvPr id="8" name="Dikdörtgen: Köşeleri Yuvarlatılmış 7">
            <a:extLst>
              <a:ext uri="{FF2B5EF4-FFF2-40B4-BE49-F238E27FC236}">
                <a16:creationId xmlns:a16="http://schemas.microsoft.com/office/drawing/2014/main" id="{DED9FFE9-075B-4D32-A050-6381DC827F86}"/>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942425AB-D1CE-4504-8E53-88BF8B2F86BB}"/>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A080DD2B-6413-488D-B7D1-13EFA3E856F1}"/>
              </a:ext>
            </a:extLst>
          </p:cNvPr>
          <p:cNvSpPr/>
          <p:nvPr/>
        </p:nvSpPr>
        <p:spPr>
          <a:xfrm>
            <a:off x="2051832" y="1533567"/>
            <a:ext cx="8615548" cy="1077218"/>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أين يتم إجراء فحص السمع في سن المدرسة ومن الذي يقوم بإجرائه؟</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E30C00FA-A570-4B14-9E91-5627CFF1A87D}"/>
              </a:ext>
            </a:extLst>
          </p:cNvPr>
          <p:cNvSpPr txBox="1"/>
          <p:nvPr/>
        </p:nvSpPr>
        <p:spPr>
          <a:xfrm>
            <a:off x="5257800" y="3095602"/>
            <a:ext cx="5409581" cy="1431802"/>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يتم إجراء ذلك من قبل العاملين الصحيين في المدارس باستخدام اختبار مسح قياس السمع للصف الأول من التعليم الابتدائي.</a:t>
            </a:r>
          </a:p>
        </p:txBody>
      </p:sp>
    </p:spTree>
    <p:extLst>
      <p:ext uri="{BB962C8B-B14F-4D97-AF65-F5344CB8AC3E}">
        <p14:creationId xmlns:p14="http://schemas.microsoft.com/office/powerpoint/2010/main" val="408825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D00E9E1D-A9DB-4804-A8F2-C3EF091F8948}"/>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3697F074-0A9D-4615-8500-1112B97E62DD}"/>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397068B2-18D8-4000-A1DD-9CF8926306A3}"/>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4AACE5C4-1D3E-4D10-BDE2-E40AB025C0A9}"/>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66803F11-C9EB-4CB6-8594-70050DE4FC68}"/>
              </a:ext>
            </a:extLst>
          </p:cNvPr>
          <p:cNvSpPr/>
          <p:nvPr/>
        </p:nvSpPr>
        <p:spPr>
          <a:xfrm>
            <a:off x="2051832" y="1677947"/>
            <a:ext cx="8615548" cy="1077218"/>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الذي يتم القيام به لدى الأطفال الذين يشتبه في إصابتهم بفقدان السمع بنتيجة المسح؟</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39EA7339-96FB-4A62-85CF-9424A3AD01DA}"/>
              </a:ext>
            </a:extLst>
          </p:cNvPr>
          <p:cNvSpPr txBox="1"/>
          <p:nvPr/>
        </p:nvSpPr>
        <p:spPr>
          <a:xfrm>
            <a:off x="2051832" y="2803215"/>
            <a:ext cx="8615549" cy="2016578"/>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تتم إحالة الأطفال الذين يشتبه في إصابتهم بفقدان السمع بنتيجة المسح إلى أخصائيي طب الأنف والأذن والحنجرة في الولاية.</a:t>
            </a:r>
          </a:p>
          <a:p>
            <a:pPr marL="355600" marR="5080" indent="-342900" algn="just" rtl="1">
              <a:spcBef>
                <a:spcPts val="1200"/>
              </a:spcBef>
              <a:buFont typeface="Arial" panose="020B0604020202020204" pitchFamily="34" charset="0"/>
              <a:buChar char="•"/>
            </a:pPr>
            <a:r>
              <a:rPr lang="ar-SY" sz="2800" dirty="0">
                <a:cs typeface="Calibri"/>
              </a:rPr>
              <a:t>تتم إحالة الحالات التي تتطلب الفحوصات والعلاجات المتقدمة إلى المراكز الأعلى من قبل أطباء الأنف والأذن والحنجرة.</a:t>
            </a:r>
          </a:p>
        </p:txBody>
      </p:sp>
    </p:spTree>
    <p:extLst>
      <p:ext uri="{BB962C8B-B14F-4D97-AF65-F5344CB8AC3E}">
        <p14:creationId xmlns:p14="http://schemas.microsoft.com/office/powerpoint/2010/main" val="303179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Köşeleri Yuvarlatılmış 8">
            <a:extLst>
              <a:ext uri="{FF2B5EF4-FFF2-40B4-BE49-F238E27FC236}">
                <a16:creationId xmlns:a16="http://schemas.microsoft.com/office/drawing/2014/main" id="{D6D4D6B6-1FBF-483B-B85F-39B394FCAD53}"/>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4B56A3D0-CA17-4860-81F2-691324CC8D2A}"/>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11" name="Dikdörtgen: Köşeleri Yuvarlatılmış 10">
            <a:extLst>
              <a:ext uri="{FF2B5EF4-FFF2-40B4-BE49-F238E27FC236}">
                <a16:creationId xmlns:a16="http://schemas.microsoft.com/office/drawing/2014/main" id="{3A63BBD7-3779-4570-9B89-650310580FF7}"/>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Dikdörtgen: Köşeleri Yuvarlatılmış 11">
            <a:extLst>
              <a:ext uri="{FF2B5EF4-FFF2-40B4-BE49-F238E27FC236}">
                <a16:creationId xmlns:a16="http://schemas.microsoft.com/office/drawing/2014/main" id="{FCBFFF76-5697-4F73-894F-FAE650A4A788}"/>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FAD5188A-99A4-4E07-A4C5-B3DA1881609A}"/>
              </a:ext>
            </a:extLst>
          </p:cNvPr>
          <p:cNvSpPr/>
          <p:nvPr/>
        </p:nvSpPr>
        <p:spPr>
          <a:xfrm>
            <a:off x="6096000" y="1912989"/>
            <a:ext cx="4571380" cy="1569660"/>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هل يتم دفع تكلفة المعينات السمعية وزراعة القوقعة من قبل الـ </a:t>
            </a:r>
            <a:r>
              <a:rPr kumimoji="0" lang="tr-TR" sz="3200" b="1" i="0" u="none" strike="noStrike" kern="0" cap="none" spc="0" normalizeH="0" baseline="0" noProof="0" dirty="0">
                <a:ln>
                  <a:noFill/>
                </a:ln>
                <a:solidFill>
                  <a:schemeClr val="accent1">
                    <a:lumMod val="75000"/>
                  </a:schemeClr>
                </a:solidFill>
                <a:effectLst/>
                <a:uLnTx/>
                <a:uFillTx/>
                <a:latin typeface="Calibri"/>
                <a:ea typeface="+mj-ea"/>
                <a:cs typeface="Calibri"/>
              </a:rPr>
              <a:t>SGK؟</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1729D1ED-61C6-4C0A-BEF7-46563A9BD262}"/>
              </a:ext>
            </a:extLst>
          </p:cNvPr>
          <p:cNvSpPr txBox="1"/>
          <p:nvPr/>
        </p:nvSpPr>
        <p:spPr>
          <a:xfrm>
            <a:off x="6293144" y="3385485"/>
            <a:ext cx="4374237" cy="1862689"/>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يتم دفع التكلفة الكاملة للمعينات السمعية التي سيستخدمها الرضع والأطفال من قبل مؤسسة التأمينات الاجتماعية</a:t>
            </a:r>
          </a:p>
        </p:txBody>
      </p:sp>
      <p:sp>
        <p:nvSpPr>
          <p:cNvPr id="16" name="Rectangle 8">
            <a:extLst>
              <a:ext uri="{FF2B5EF4-FFF2-40B4-BE49-F238E27FC236}">
                <a16:creationId xmlns:a16="http://schemas.microsoft.com/office/drawing/2014/main" id="{9A9647BB-99CE-487D-B67E-93EA40DB0DAC}"/>
              </a:ext>
            </a:extLst>
          </p:cNvPr>
          <p:cNvSpPr/>
          <p:nvPr/>
        </p:nvSpPr>
        <p:spPr>
          <a:xfrm>
            <a:off x="1840520" y="2825725"/>
            <a:ext cx="4049276"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هل المسح السمعي مأجور؟</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7" name="object 4">
            <a:extLst>
              <a:ext uri="{FF2B5EF4-FFF2-40B4-BE49-F238E27FC236}">
                <a16:creationId xmlns:a16="http://schemas.microsoft.com/office/drawing/2014/main" id="{8B59A93C-96CB-4DE3-9EE6-BC4873344C24}"/>
              </a:ext>
            </a:extLst>
          </p:cNvPr>
          <p:cNvSpPr txBox="1"/>
          <p:nvPr/>
        </p:nvSpPr>
        <p:spPr>
          <a:xfrm>
            <a:off x="1849581" y="3440505"/>
            <a:ext cx="4049277" cy="1431802"/>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لا يتم تقاضي أجور من أجل المسح السمعي لدى حديثي الولادة والأطفال سن المدرسة.</a:t>
            </a:r>
          </a:p>
        </p:txBody>
      </p:sp>
    </p:spTree>
    <p:extLst>
      <p:ext uri="{BB962C8B-B14F-4D97-AF65-F5344CB8AC3E}">
        <p14:creationId xmlns:p14="http://schemas.microsoft.com/office/powerpoint/2010/main" val="343370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DB153C-1EBA-0F40-A7FE-5A8B38297B91}"/>
              </a:ext>
            </a:extLst>
          </p:cNvPr>
          <p:cNvPicPr>
            <a:picLocks noChangeAspect="1"/>
          </p:cNvPicPr>
          <p:nvPr/>
        </p:nvPicPr>
        <p:blipFill>
          <a:blip r:embed="rId2"/>
          <a:stretch>
            <a:fillRect/>
          </a:stretch>
        </p:blipFill>
        <p:spPr>
          <a:xfrm>
            <a:off x="0" y="0"/>
            <a:ext cx="12192000" cy="6858000"/>
          </a:xfrm>
          <a:prstGeom prst="rect">
            <a:avLst/>
          </a:prstGeom>
        </p:spPr>
      </p:pic>
      <p:pic>
        <p:nvPicPr>
          <p:cNvPr id="7" name="Resim 6">
            <a:extLst>
              <a:ext uri="{FF2B5EF4-FFF2-40B4-BE49-F238E27FC236}">
                <a16:creationId xmlns:a16="http://schemas.microsoft.com/office/drawing/2014/main" id="{8D8117FB-950C-4ECE-A13A-13C7A67F0477}"/>
              </a:ext>
            </a:extLst>
          </p:cNvPr>
          <p:cNvPicPr>
            <a:picLocks noChangeAspect="1"/>
          </p:cNvPicPr>
          <p:nvPr/>
        </p:nvPicPr>
        <p:blipFill>
          <a:blip r:embed="rId3"/>
          <a:stretch>
            <a:fillRect/>
          </a:stretch>
        </p:blipFill>
        <p:spPr>
          <a:xfrm>
            <a:off x="3922776" y="2472702"/>
            <a:ext cx="2868894" cy="1912596"/>
          </a:xfrm>
          <a:prstGeom prst="rect">
            <a:avLst/>
          </a:prstGeom>
        </p:spPr>
      </p:pic>
      <p:sp>
        <p:nvSpPr>
          <p:cNvPr id="9" name="Dikdörtgen: Köşeleri Yuvarlatılmış 8">
            <a:extLst>
              <a:ext uri="{FF2B5EF4-FFF2-40B4-BE49-F238E27FC236}">
                <a16:creationId xmlns:a16="http://schemas.microsoft.com/office/drawing/2014/main" id="{41FE82AA-B8EB-4ED0-A0A2-3F23C49D495B}"/>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01E3B42E-D529-4073-8A12-B521D7BF841A}"/>
              </a:ext>
            </a:extLst>
          </p:cNvPr>
          <p:cNvPicPr>
            <a:picLocks noChangeAspect="1"/>
          </p:cNvPicPr>
          <p:nvPr/>
        </p:nvPicPr>
        <p:blipFill>
          <a:blip r:embed="rId4"/>
          <a:stretch>
            <a:fillRect/>
          </a:stretch>
        </p:blipFill>
        <p:spPr>
          <a:xfrm>
            <a:off x="1713021" y="5834515"/>
            <a:ext cx="1067586" cy="181393"/>
          </a:xfrm>
          <a:prstGeom prst="rect">
            <a:avLst/>
          </a:prstGeom>
        </p:spPr>
      </p:pic>
      <p:sp>
        <p:nvSpPr>
          <p:cNvPr id="11" name="Dikdörtgen: Köşeleri Yuvarlatılmış 10">
            <a:extLst>
              <a:ext uri="{FF2B5EF4-FFF2-40B4-BE49-F238E27FC236}">
                <a16:creationId xmlns:a16="http://schemas.microsoft.com/office/drawing/2014/main" id="{4C06A36C-54B4-4B67-952D-D4B46AA941AD}"/>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Dikdörtgen: Köşeleri Yuvarlatılmış 11">
            <a:extLst>
              <a:ext uri="{FF2B5EF4-FFF2-40B4-BE49-F238E27FC236}">
                <a16:creationId xmlns:a16="http://schemas.microsoft.com/office/drawing/2014/main" id="{481C82C2-D012-46B9-9192-CB5602C07DD7}"/>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DFA76AB3-717C-428E-968D-13A0ABA26006}"/>
              </a:ext>
            </a:extLst>
          </p:cNvPr>
          <p:cNvSpPr/>
          <p:nvPr/>
        </p:nvSpPr>
        <p:spPr>
          <a:xfrm>
            <a:off x="594985" y="3217565"/>
            <a:ext cx="2783001" cy="646331"/>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مسوحات الرؤية</a:t>
            </a:r>
          </a:p>
        </p:txBody>
      </p:sp>
      <p:sp>
        <p:nvSpPr>
          <p:cNvPr id="14" name="Rectangle 8">
            <a:extLst>
              <a:ext uri="{FF2B5EF4-FFF2-40B4-BE49-F238E27FC236}">
                <a16:creationId xmlns:a16="http://schemas.microsoft.com/office/drawing/2014/main" id="{2A13C744-2863-415D-91B2-578EF3EA5628}"/>
              </a:ext>
            </a:extLst>
          </p:cNvPr>
          <p:cNvSpPr/>
          <p:nvPr/>
        </p:nvSpPr>
        <p:spPr>
          <a:xfrm>
            <a:off x="8256539" y="2386569"/>
            <a:ext cx="2783001" cy="2308324"/>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مسوحات الرؤية لدى حديثي الولادة والأطفال بسن المدرسة</a:t>
            </a:r>
          </a:p>
        </p:txBody>
      </p:sp>
    </p:spTree>
    <p:extLst>
      <p:ext uri="{BB962C8B-B14F-4D97-AF65-F5344CB8AC3E}">
        <p14:creationId xmlns:p14="http://schemas.microsoft.com/office/powerpoint/2010/main" val="2049157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25215E-598F-FE4F-B14C-4ACB75A59F8A}"/>
              </a:ext>
            </a:extLst>
          </p:cNvPr>
          <p:cNvPicPr>
            <a:picLocks noChangeAspect="1"/>
          </p:cNvPicPr>
          <p:nvPr/>
        </p:nvPicPr>
        <p:blipFill>
          <a:blip r:embed="rId2"/>
          <a:stretch>
            <a:fillRect/>
          </a:stretch>
        </p:blipFill>
        <p:spPr>
          <a:xfrm>
            <a:off x="0" y="0"/>
            <a:ext cx="12192000" cy="6858000"/>
          </a:xfrm>
          <a:prstGeom prst="rect">
            <a:avLst/>
          </a:prstGeom>
        </p:spPr>
      </p:pic>
      <p:sp>
        <p:nvSpPr>
          <p:cNvPr id="8" name="Dikdörtgen: Köşeleri Yuvarlatılmış 7">
            <a:extLst>
              <a:ext uri="{FF2B5EF4-FFF2-40B4-BE49-F238E27FC236}">
                <a16:creationId xmlns:a16="http://schemas.microsoft.com/office/drawing/2014/main" id="{669FEDE4-17C4-44B4-BA35-7E612050A56B}"/>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D717A97B-6D88-483B-8B24-895B50E5BFED}"/>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Köşeleri Yuvarlatılmış 9">
            <a:extLst>
              <a:ext uri="{FF2B5EF4-FFF2-40B4-BE49-F238E27FC236}">
                <a16:creationId xmlns:a16="http://schemas.microsoft.com/office/drawing/2014/main" id="{92F8788B-DD00-4F80-8EAE-1F1F742EDE62}"/>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4672D7A4-189F-4750-9CFB-35AA693C396A}"/>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لماذا يتم إجراء مسح الرؤية؟</a:t>
            </a:r>
          </a:p>
        </p:txBody>
      </p:sp>
      <p:sp>
        <p:nvSpPr>
          <p:cNvPr id="12" name="object 4">
            <a:extLst>
              <a:ext uri="{FF2B5EF4-FFF2-40B4-BE49-F238E27FC236}">
                <a16:creationId xmlns:a16="http://schemas.microsoft.com/office/drawing/2014/main" id="{95229FF1-EA2B-4B9E-94CB-38BB2890525C}"/>
              </a:ext>
            </a:extLst>
          </p:cNvPr>
          <p:cNvSpPr txBox="1"/>
          <p:nvPr/>
        </p:nvSpPr>
        <p:spPr>
          <a:xfrm>
            <a:off x="4250988" y="2861373"/>
            <a:ext cx="7480570" cy="1616468"/>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3200" dirty="0">
                <a:solidFill>
                  <a:schemeClr val="bg1"/>
                </a:solidFill>
                <a:cs typeface="Calibri"/>
              </a:rPr>
              <a:t>يتم إجراء المسح للكشف عن عوامل الخطر التي تمنع التطور الطبيعي للرؤية ولتحديد الرضع والأطفال الذين يعانون من ضعف الرؤية في الفترة المبكرة.</a:t>
            </a:r>
          </a:p>
        </p:txBody>
      </p:sp>
    </p:spTree>
    <p:extLst>
      <p:ext uri="{BB962C8B-B14F-4D97-AF65-F5344CB8AC3E}">
        <p14:creationId xmlns:p14="http://schemas.microsoft.com/office/powerpoint/2010/main" val="423103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1F924F81-512F-4604-8BAA-44E171BD7E56}"/>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0957C45C-2DAB-4EB8-A11A-8C310DDE7684}"/>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BFBC5735-F113-46C4-B6B4-87501DE7AA9C}"/>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DC4E0A6A-C647-44EE-AAD8-78DCAAA4F39B}"/>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ED239239-9E52-4D8E-8863-BC2216814D0F}"/>
              </a:ext>
            </a:extLst>
          </p:cNvPr>
          <p:cNvSpPr/>
          <p:nvPr/>
        </p:nvSpPr>
        <p:spPr>
          <a:xfrm>
            <a:off x="2051832" y="1864015"/>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الأمراض التي يكشفها مسح الرؤية؟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2D2CB29B-F92A-4F36-A8A7-BA3725FF0DC1}"/>
              </a:ext>
            </a:extLst>
          </p:cNvPr>
          <p:cNvSpPr txBox="1"/>
          <p:nvPr/>
        </p:nvSpPr>
        <p:spPr>
          <a:xfrm>
            <a:off x="2051832" y="2418494"/>
            <a:ext cx="8615549" cy="2786019"/>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يأتي الحول وأخطاء الانكسار والساد وكسل العين على رأس الأمراض التي يمكن الكشف عنها من خلال مسوحات الرؤية لدى الأطفال.</a:t>
            </a:r>
          </a:p>
          <a:p>
            <a:pPr marL="355600" marR="5080" indent="-342900" algn="just" rtl="1">
              <a:spcBef>
                <a:spcPts val="1200"/>
              </a:spcBef>
              <a:buFont typeface="Arial" panose="020B0604020202020204" pitchFamily="34" charset="0"/>
              <a:buChar char="•"/>
            </a:pPr>
            <a:r>
              <a:rPr lang="ar-SY" sz="2400" b="1" dirty="0">
                <a:cs typeface="Calibri"/>
              </a:rPr>
              <a:t>ما هو كسل العين - الغمش؟</a:t>
            </a:r>
          </a:p>
          <a:p>
            <a:pPr marL="722313" marR="5080" indent="-342900" algn="just" rtl="1">
              <a:spcBef>
                <a:spcPts val="1200"/>
              </a:spcBef>
              <a:buFont typeface="Arial" panose="020B0604020202020204" pitchFamily="34" charset="0"/>
              <a:buChar char="•"/>
            </a:pPr>
            <a:r>
              <a:rPr lang="ar-SY" sz="2000" dirty="0">
                <a:cs typeface="Calibri"/>
              </a:rPr>
              <a:t>إنه انخفاض في حدة البصر على الرغم من عدم وجود مشكلة معروفة في العين أو المسارات البصرية. يمكن أن يشاهد الغمش في كلتا العينين وهو سبب لضعف الرؤية يمكن الوقاية منه. إن العمر من 0 إلى 7 سنوات مهم لتطور الرؤية وقد يتطور الغمش خلال هذه الفترة. العين الكسولة هي مشكلة في الرؤية يمكن علاجها عند تشخيصها.</a:t>
            </a:r>
          </a:p>
        </p:txBody>
      </p:sp>
    </p:spTree>
    <p:extLst>
      <p:ext uri="{BB962C8B-B14F-4D97-AF65-F5344CB8AC3E}">
        <p14:creationId xmlns:p14="http://schemas.microsoft.com/office/powerpoint/2010/main" val="249309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FA9151FB-EA13-4615-823D-E6592D379D30}"/>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3C031029-C598-4ABC-A510-1C0322E1BAB7}"/>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0D0A77DA-0023-4605-BC8E-B50D7D389BB2}"/>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BCD74DD0-4263-4CFF-A204-8968BBD41147}"/>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94FE9E1E-80A9-40E8-B9EC-FDBF546E697E}"/>
              </a:ext>
            </a:extLst>
          </p:cNvPr>
          <p:cNvSpPr/>
          <p:nvPr/>
        </p:nvSpPr>
        <p:spPr>
          <a:xfrm>
            <a:off x="2051832" y="1924171"/>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من هم الذين يجرى لديهم مسح الرؤية؟</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A625C367-6B62-493D-89EA-992ED9DFC522}"/>
              </a:ext>
            </a:extLst>
          </p:cNvPr>
          <p:cNvSpPr txBox="1"/>
          <p:nvPr/>
        </p:nvSpPr>
        <p:spPr>
          <a:xfrm>
            <a:off x="2051832" y="2470232"/>
            <a:ext cx="8615549" cy="877804"/>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من الضروري إجراء مسح الرؤية لدى الأطفال من 0 إلى 3 أشهر والأطفال الذين تتراوح أعمارهم بين 36 و 48 شهراً وطلاب الصف الأول بالمدرسة الابتدائية.</a:t>
            </a:r>
          </a:p>
        </p:txBody>
      </p:sp>
      <p:sp>
        <p:nvSpPr>
          <p:cNvPr id="11" name="Rectangle 8">
            <a:extLst>
              <a:ext uri="{FF2B5EF4-FFF2-40B4-BE49-F238E27FC236}">
                <a16:creationId xmlns:a16="http://schemas.microsoft.com/office/drawing/2014/main" id="{CC9192EA-DCA0-4B6B-96BD-A4983B746F5F}"/>
              </a:ext>
            </a:extLst>
          </p:cNvPr>
          <p:cNvSpPr/>
          <p:nvPr/>
        </p:nvSpPr>
        <p:spPr>
          <a:xfrm>
            <a:off x="2059850" y="3484265"/>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أين يتم إجراء مسح الرؤية ومِن قبل مَن؟</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20811858-EBD3-4D6C-89D6-CE3A8CB2B450}"/>
              </a:ext>
            </a:extLst>
          </p:cNvPr>
          <p:cNvSpPr txBox="1"/>
          <p:nvPr/>
        </p:nvSpPr>
        <p:spPr>
          <a:xfrm>
            <a:off x="2051832" y="4070436"/>
            <a:ext cx="8615549" cy="877804"/>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يتم حالياً في بلدنا إجراء فحص الرؤية مجاناً من قبل أطباء الأسرة في مراكز صحة الأسرة. يُحال الأطفال والرضع إلى أطباء العينية عندما يرى أطباء الأسرة ذلك ضرورياً.</a:t>
            </a:r>
            <a:endParaRPr lang="ar-SY" sz="2000" dirty="0">
              <a:cs typeface="Calibri"/>
            </a:endParaRPr>
          </a:p>
        </p:txBody>
      </p:sp>
    </p:spTree>
    <p:extLst>
      <p:ext uri="{BB962C8B-B14F-4D97-AF65-F5344CB8AC3E}">
        <p14:creationId xmlns:p14="http://schemas.microsoft.com/office/powerpoint/2010/main" val="261171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6D528652-8F38-46CC-A4CD-A1E993066B64}"/>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CFFD2CD3-7608-4D1B-B7B3-DF186760CA89}"/>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6052B38B-3437-4093-A4A9-3BEB0FE7DE6C}"/>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6C2E5410-FFA3-46F6-8095-8F0DC8470255}"/>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66E9AA7D-464D-4A29-8859-8CBE295A63DC}"/>
              </a:ext>
            </a:extLst>
          </p:cNvPr>
          <p:cNvSpPr/>
          <p:nvPr/>
        </p:nvSpPr>
        <p:spPr>
          <a:xfrm>
            <a:off x="2051832" y="1672905"/>
            <a:ext cx="8615548" cy="461665"/>
          </a:xfrm>
          <a:prstGeom prst="rect">
            <a:avLst/>
          </a:prstGeom>
        </p:spPr>
        <p:txBody>
          <a:bodyPr wrap="square" anchor="ctr">
            <a:spAutoFit/>
          </a:bodyPr>
          <a:lstStyle/>
          <a:p>
            <a:pPr algn="r" rtl="1"/>
            <a:r>
              <a:rPr kumimoji="0" lang="ar-SY" sz="2400" b="1" i="0" u="none" strike="noStrike" kern="0" cap="none" spc="0" normalizeH="0" baseline="0" noProof="0" dirty="0">
                <a:ln>
                  <a:noFill/>
                </a:ln>
                <a:solidFill>
                  <a:schemeClr val="accent1">
                    <a:lumMod val="75000"/>
                  </a:schemeClr>
                </a:solidFill>
                <a:effectLst/>
                <a:uLnTx/>
                <a:uFillTx/>
                <a:latin typeface="Calibri"/>
                <a:ea typeface="+mj-ea"/>
                <a:cs typeface="Calibri"/>
              </a:rPr>
              <a:t>ما هي الاختبارات المستخدمة كاختبارات مسح؟ هل تلحق ضرراً برضيعي / طفلي؟</a:t>
            </a:r>
            <a:endParaRPr kumimoji="0" lang="ar-SA" sz="24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D44F418-5819-49FF-93B7-CB15BC2E9915}"/>
              </a:ext>
            </a:extLst>
          </p:cNvPr>
          <p:cNvSpPr txBox="1"/>
          <p:nvPr/>
        </p:nvSpPr>
        <p:spPr>
          <a:xfrm>
            <a:off x="2047203" y="2057280"/>
            <a:ext cx="8615549" cy="1062470"/>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يتم المسح من خلال فحص العين واختبار الانعكاس الأحمر لدى الأطفال بعمر 0-3 أشهر وفحص العين واختبار الانعكاس الأحمر واختبار رموز لي لدى الأطفال الذين تتراوح أعمارهم بين 36 و 48 شهراً. إنها ليست تطبيقات مسببة للأذى أو الألم للرضع أو الأطفال.</a:t>
            </a:r>
          </a:p>
        </p:txBody>
      </p:sp>
      <p:sp>
        <p:nvSpPr>
          <p:cNvPr id="11" name="Rectangle 8">
            <a:extLst>
              <a:ext uri="{FF2B5EF4-FFF2-40B4-BE49-F238E27FC236}">
                <a16:creationId xmlns:a16="http://schemas.microsoft.com/office/drawing/2014/main" id="{3D963E71-EFD1-4DE3-B2D7-2ADBB9D40BD7}"/>
              </a:ext>
            </a:extLst>
          </p:cNvPr>
          <p:cNvSpPr/>
          <p:nvPr/>
        </p:nvSpPr>
        <p:spPr>
          <a:xfrm>
            <a:off x="2047203" y="3148033"/>
            <a:ext cx="8615548" cy="461665"/>
          </a:xfrm>
          <a:prstGeom prst="rect">
            <a:avLst/>
          </a:prstGeom>
        </p:spPr>
        <p:txBody>
          <a:bodyPr wrap="square" anchor="ctr">
            <a:spAutoFit/>
          </a:bodyPr>
          <a:lstStyle/>
          <a:p>
            <a:pPr algn="r" rtl="1"/>
            <a:r>
              <a:rPr kumimoji="0" lang="ar-SY" sz="2400" b="1" i="0" u="none" strike="noStrike" kern="0" cap="none" spc="0" normalizeH="0" baseline="0" noProof="0" dirty="0">
                <a:ln>
                  <a:noFill/>
                </a:ln>
                <a:solidFill>
                  <a:schemeClr val="accent1">
                    <a:lumMod val="75000"/>
                  </a:schemeClr>
                </a:solidFill>
                <a:effectLst/>
                <a:uLnTx/>
                <a:uFillTx/>
                <a:latin typeface="Calibri"/>
                <a:ea typeface="+mj-ea"/>
                <a:cs typeface="Calibri"/>
              </a:rPr>
              <a:t>ما الذي يتم القيام به لدى الرضع / الأطفال الذين يشتبه في إصابتهم بضعف الرؤية؟</a:t>
            </a:r>
            <a:endParaRPr kumimoji="0" lang="ar-SA" sz="24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A077AE4E-34FE-48C5-998C-2E18DFA8185D}"/>
              </a:ext>
            </a:extLst>
          </p:cNvPr>
          <p:cNvSpPr txBox="1"/>
          <p:nvPr/>
        </p:nvSpPr>
        <p:spPr>
          <a:xfrm>
            <a:off x="2042574" y="3532408"/>
            <a:ext cx="8615549" cy="1062470"/>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تتم إحالة هؤلاء الأطفال بالتأكيد إلى مركز أعلى يوجد فيه طبيب عينية ويتم إجراء اختبارات متقدمة. إن خيارات العلاج ممكنة حسب نوع المرض وسببه في حال تم تشخيص إصابتهم بمرض متعلق بالرؤية. </a:t>
            </a:r>
          </a:p>
        </p:txBody>
      </p:sp>
      <p:sp>
        <p:nvSpPr>
          <p:cNvPr id="13" name="Rectangle 8">
            <a:extLst>
              <a:ext uri="{FF2B5EF4-FFF2-40B4-BE49-F238E27FC236}">
                <a16:creationId xmlns:a16="http://schemas.microsoft.com/office/drawing/2014/main" id="{38FF1113-0210-4ADB-81BE-B7F09016C7BD}"/>
              </a:ext>
            </a:extLst>
          </p:cNvPr>
          <p:cNvSpPr/>
          <p:nvPr/>
        </p:nvSpPr>
        <p:spPr>
          <a:xfrm>
            <a:off x="2055222" y="4635945"/>
            <a:ext cx="8615548" cy="461665"/>
          </a:xfrm>
          <a:prstGeom prst="rect">
            <a:avLst/>
          </a:prstGeom>
        </p:spPr>
        <p:txBody>
          <a:bodyPr wrap="square" anchor="ctr">
            <a:spAutoFit/>
          </a:bodyPr>
          <a:lstStyle/>
          <a:p>
            <a:pPr algn="r" rtl="1"/>
            <a:r>
              <a:rPr kumimoji="0" lang="ar-SY" sz="2400" b="1" i="0" u="none" strike="noStrike" kern="0" cap="none" spc="0" normalizeH="0" baseline="0" noProof="0" dirty="0">
                <a:ln>
                  <a:noFill/>
                </a:ln>
                <a:solidFill>
                  <a:schemeClr val="accent1">
                    <a:lumMod val="75000"/>
                  </a:schemeClr>
                </a:solidFill>
                <a:effectLst/>
                <a:uLnTx/>
                <a:uFillTx/>
                <a:latin typeface="Calibri"/>
                <a:ea typeface="+mj-ea"/>
                <a:cs typeface="Calibri"/>
              </a:rPr>
              <a:t>هل يتم دفع أجور من أجل مسح الرؤية؟</a:t>
            </a:r>
            <a:endParaRPr kumimoji="0" lang="ar-SA" sz="24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F3E0F83C-DB56-44D4-9AF7-8D5ED2310B01}"/>
              </a:ext>
            </a:extLst>
          </p:cNvPr>
          <p:cNvSpPr txBox="1"/>
          <p:nvPr/>
        </p:nvSpPr>
        <p:spPr>
          <a:xfrm>
            <a:off x="2050593" y="5015272"/>
            <a:ext cx="8615549" cy="446917"/>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يتم إجراء مسح الرؤية مجاناً في مراكز صحة الأسرة.</a:t>
            </a:r>
          </a:p>
        </p:txBody>
      </p:sp>
    </p:spTree>
    <p:extLst>
      <p:ext uri="{BB962C8B-B14F-4D97-AF65-F5344CB8AC3E}">
        <p14:creationId xmlns:p14="http://schemas.microsoft.com/office/powerpoint/2010/main" val="370546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48B20-8CFA-CC44-AD18-53A3ACEC3260}"/>
              </a:ext>
            </a:extLst>
          </p:cNvPr>
          <p:cNvPicPr>
            <a:picLocks noChangeAspect="1"/>
          </p:cNvPicPr>
          <p:nvPr/>
        </p:nvPicPr>
        <p:blipFill>
          <a:blip r:embed="rId2"/>
          <a:stretch>
            <a:fillRect/>
          </a:stretch>
        </p:blipFill>
        <p:spPr>
          <a:xfrm>
            <a:off x="0" y="0"/>
            <a:ext cx="12192000" cy="6858000"/>
          </a:xfrm>
          <a:prstGeom prst="rect">
            <a:avLst/>
          </a:prstGeom>
        </p:spPr>
      </p:pic>
      <p:pic>
        <p:nvPicPr>
          <p:cNvPr id="5" name="Resim 4">
            <a:extLst>
              <a:ext uri="{FF2B5EF4-FFF2-40B4-BE49-F238E27FC236}">
                <a16:creationId xmlns:a16="http://schemas.microsoft.com/office/drawing/2014/main" id="{F28A38C8-390A-4CC2-AFA0-2E66DED108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1578" y="2787252"/>
            <a:ext cx="3055606" cy="2037070"/>
          </a:xfrm>
          <a:prstGeom prst="rect">
            <a:avLst/>
          </a:prstGeom>
        </p:spPr>
      </p:pic>
      <p:sp>
        <p:nvSpPr>
          <p:cNvPr id="8" name="Dikdörtgen: Köşeleri Yuvarlatılmış 7">
            <a:extLst>
              <a:ext uri="{FF2B5EF4-FFF2-40B4-BE49-F238E27FC236}">
                <a16:creationId xmlns:a16="http://schemas.microsoft.com/office/drawing/2014/main" id="{4274C415-1573-4A75-B131-FBD44DBA2078}"/>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000B90E1-9FD7-4D1F-95D5-FFD5DA4B8BDB}"/>
              </a:ext>
            </a:extLst>
          </p:cNvPr>
          <p:cNvPicPr>
            <a:picLocks noChangeAspect="1"/>
          </p:cNvPicPr>
          <p:nvPr/>
        </p:nvPicPr>
        <p:blipFill>
          <a:blip r:embed="rId4"/>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B82D4360-E227-4BD3-8EA5-E162694F6550}"/>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Dikdörtgen: Köşeleri Yuvarlatılmış 10">
            <a:extLst>
              <a:ext uri="{FF2B5EF4-FFF2-40B4-BE49-F238E27FC236}">
                <a16:creationId xmlns:a16="http://schemas.microsoft.com/office/drawing/2014/main" id="{7C130CBA-3101-4738-9E6A-02A43CF4B516}"/>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5A50C49B-68B1-45D6-9B3B-E79CE79333A5}"/>
              </a:ext>
            </a:extLst>
          </p:cNvPr>
          <p:cNvSpPr/>
          <p:nvPr/>
        </p:nvSpPr>
        <p:spPr>
          <a:xfrm>
            <a:off x="594985" y="3096981"/>
            <a:ext cx="2783001" cy="1200329"/>
          </a:xfrm>
          <a:prstGeom prst="rect">
            <a:avLst/>
          </a:prstGeom>
        </p:spPr>
        <p:txBody>
          <a:bodyPr wrap="square" anchor="ctr">
            <a:spAutoFit/>
          </a:bodyPr>
          <a:lstStyle/>
          <a:p>
            <a:pPr algn="ctr" rtl="1"/>
            <a:r>
              <a:rPr lang="ar-SY" sz="3600" b="1" kern="0" dirty="0">
                <a:solidFill>
                  <a:schemeClr val="bg1"/>
                </a:solidFill>
                <a:latin typeface="Calibri"/>
                <a:ea typeface="+mj-ea"/>
                <a:cs typeface="Calibri"/>
              </a:rPr>
              <a:t>برنامج مسح حديثي الولادة</a:t>
            </a:r>
          </a:p>
        </p:txBody>
      </p:sp>
      <p:sp>
        <p:nvSpPr>
          <p:cNvPr id="13" name="object 4">
            <a:extLst>
              <a:ext uri="{FF2B5EF4-FFF2-40B4-BE49-F238E27FC236}">
                <a16:creationId xmlns:a16="http://schemas.microsoft.com/office/drawing/2014/main" id="{6AA28A9B-2F54-490C-9E7F-DB48B938F63E}"/>
              </a:ext>
            </a:extLst>
          </p:cNvPr>
          <p:cNvSpPr txBox="1"/>
          <p:nvPr/>
        </p:nvSpPr>
        <p:spPr>
          <a:xfrm>
            <a:off x="7051434" y="1830319"/>
            <a:ext cx="4680124" cy="3678571"/>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يتم أخذ عينة من دم الكعب لدى جميع الأطفال حديثي الولادة المولودين في بلدنا مجاناً ومسح أمراض؛</a:t>
            </a:r>
          </a:p>
          <a:p>
            <a:pPr marL="355600" marR="5080" indent="-342900" algn="just" rtl="1">
              <a:spcBef>
                <a:spcPts val="1200"/>
              </a:spcBef>
              <a:buFont typeface="Arial" panose="020B0604020202020204" pitchFamily="34" charset="0"/>
              <a:buChar char="•"/>
            </a:pPr>
            <a:r>
              <a:rPr lang="ar-SY" sz="2000" dirty="0">
                <a:cs typeface="Calibri"/>
              </a:rPr>
              <a:t>بيلة الفينيل كيتون</a:t>
            </a:r>
          </a:p>
          <a:p>
            <a:pPr marL="355600" marR="5080" indent="-342900" algn="just" rtl="1">
              <a:spcBef>
                <a:spcPts val="1200"/>
              </a:spcBef>
              <a:buFont typeface="Arial" panose="020B0604020202020204" pitchFamily="34" charset="0"/>
              <a:buChar char="•"/>
            </a:pPr>
            <a:r>
              <a:rPr lang="ar-SY" sz="2000" dirty="0">
                <a:cs typeface="Calibri"/>
              </a:rPr>
              <a:t>قصور الدرق الخلقي</a:t>
            </a:r>
          </a:p>
          <a:p>
            <a:pPr marL="355600" marR="5080" indent="-342900" algn="just" rtl="1">
              <a:spcBef>
                <a:spcPts val="1200"/>
              </a:spcBef>
              <a:buFont typeface="Arial" panose="020B0604020202020204" pitchFamily="34" charset="0"/>
              <a:buChar char="•"/>
            </a:pPr>
            <a:r>
              <a:rPr lang="ar-SY" sz="2000" dirty="0">
                <a:cs typeface="Calibri"/>
              </a:rPr>
              <a:t>نقص البيوتينيداز</a:t>
            </a:r>
          </a:p>
          <a:p>
            <a:pPr marL="355600" marR="5080" indent="-342900" algn="just" rtl="1">
              <a:spcBef>
                <a:spcPts val="1200"/>
              </a:spcBef>
              <a:buFont typeface="Arial" panose="020B0604020202020204" pitchFamily="34" charset="0"/>
              <a:buChar char="•"/>
            </a:pPr>
            <a:r>
              <a:rPr lang="ar-SY" sz="2000" dirty="0">
                <a:cs typeface="Calibri"/>
              </a:rPr>
              <a:t>التليف الكيسي</a:t>
            </a:r>
          </a:p>
          <a:p>
            <a:pPr marL="355600" marR="5080" indent="-342900" algn="just" rtl="1">
              <a:spcBef>
                <a:spcPts val="1200"/>
              </a:spcBef>
              <a:buFont typeface="Arial" panose="020B0604020202020204" pitchFamily="34" charset="0"/>
              <a:buChar char="•"/>
            </a:pPr>
            <a:r>
              <a:rPr lang="ar-SY" sz="2000" dirty="0">
                <a:cs typeface="Calibri"/>
              </a:rPr>
              <a:t>يمكن تشخيص الأمراض في وقت مبكر من خلال أخذ عينة من دم كعب طفلكم.</a:t>
            </a:r>
          </a:p>
        </p:txBody>
      </p:sp>
    </p:spTree>
    <p:extLst>
      <p:ext uri="{BB962C8B-B14F-4D97-AF65-F5344CB8AC3E}">
        <p14:creationId xmlns:p14="http://schemas.microsoft.com/office/powerpoint/2010/main" val="204299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CBEFC9-4369-444B-956D-7ADED9437135}"/>
              </a:ext>
            </a:extLst>
          </p:cNvPr>
          <p:cNvPicPr>
            <a:picLocks noChangeAspect="1"/>
          </p:cNvPicPr>
          <p:nvPr/>
        </p:nvPicPr>
        <p:blipFill>
          <a:blip r:embed="rId2"/>
          <a:stretch>
            <a:fillRect/>
          </a:stretch>
        </p:blipFill>
        <p:spPr>
          <a:xfrm>
            <a:off x="0" y="0"/>
            <a:ext cx="12192000" cy="6858000"/>
          </a:xfrm>
          <a:prstGeom prst="rect">
            <a:avLst/>
          </a:prstGeom>
        </p:spPr>
      </p:pic>
      <p:pic>
        <p:nvPicPr>
          <p:cNvPr id="3" name="Resim 2">
            <a:extLst>
              <a:ext uri="{FF2B5EF4-FFF2-40B4-BE49-F238E27FC236}">
                <a16:creationId xmlns:a16="http://schemas.microsoft.com/office/drawing/2014/main" id="{E320B754-EAA1-424C-AD98-A66009127ACE}"/>
              </a:ext>
            </a:extLst>
          </p:cNvPr>
          <p:cNvPicPr>
            <a:picLocks noChangeAspect="1"/>
          </p:cNvPicPr>
          <p:nvPr/>
        </p:nvPicPr>
        <p:blipFill>
          <a:blip r:embed="rId3"/>
          <a:stretch>
            <a:fillRect/>
          </a:stretch>
        </p:blipFill>
        <p:spPr>
          <a:xfrm>
            <a:off x="3835543" y="2738194"/>
            <a:ext cx="3041912" cy="2027941"/>
          </a:xfrm>
          <a:prstGeom prst="rect">
            <a:avLst/>
          </a:prstGeom>
        </p:spPr>
      </p:pic>
      <p:sp>
        <p:nvSpPr>
          <p:cNvPr id="8" name="Dikdörtgen: Köşeleri Yuvarlatılmış 7">
            <a:extLst>
              <a:ext uri="{FF2B5EF4-FFF2-40B4-BE49-F238E27FC236}">
                <a16:creationId xmlns:a16="http://schemas.microsoft.com/office/drawing/2014/main" id="{F3D34D71-2C2C-4BCD-BBBF-3852492E4177}"/>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298B4D1B-A9A6-4626-9AB4-D27C4D8F679B}"/>
              </a:ext>
            </a:extLst>
          </p:cNvPr>
          <p:cNvPicPr>
            <a:picLocks noChangeAspect="1"/>
          </p:cNvPicPr>
          <p:nvPr/>
        </p:nvPicPr>
        <p:blipFill>
          <a:blip r:embed="rId4"/>
          <a:stretch>
            <a:fillRect/>
          </a:stretch>
        </p:blipFill>
        <p:spPr>
          <a:xfrm>
            <a:off x="1713021" y="5834515"/>
            <a:ext cx="1067586" cy="181393"/>
          </a:xfrm>
          <a:prstGeom prst="rect">
            <a:avLst/>
          </a:prstGeom>
        </p:spPr>
      </p:pic>
      <p:sp>
        <p:nvSpPr>
          <p:cNvPr id="10" name="Dikdörtgen: Köşeleri Yuvarlatılmış 9">
            <a:extLst>
              <a:ext uri="{FF2B5EF4-FFF2-40B4-BE49-F238E27FC236}">
                <a16:creationId xmlns:a16="http://schemas.microsoft.com/office/drawing/2014/main" id="{6C8CDDAE-5C5E-4968-9849-0058218492EB}"/>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Dikdörtgen: Köşeleri Yuvarlatılmış 10">
            <a:extLst>
              <a:ext uri="{FF2B5EF4-FFF2-40B4-BE49-F238E27FC236}">
                <a16:creationId xmlns:a16="http://schemas.microsoft.com/office/drawing/2014/main" id="{68B3D35B-ABB0-4F72-A685-524445AB0885}"/>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1AC7281-F8B3-40E6-A35D-CFC4A4E1E146}"/>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مسح خلع</a:t>
            </a:r>
          </a:p>
          <a:p>
            <a:pPr algn="ctr" rtl="1"/>
            <a:r>
              <a:rPr lang="ar-SY" sz="3600" b="1" kern="0" dirty="0">
                <a:solidFill>
                  <a:srgbClr val="2F5597"/>
                </a:solidFill>
                <a:latin typeface="Calibri"/>
                <a:ea typeface="+mj-ea"/>
                <a:cs typeface="Calibri"/>
              </a:rPr>
              <a:t>الورك الولادي</a:t>
            </a:r>
          </a:p>
        </p:txBody>
      </p:sp>
      <p:sp>
        <p:nvSpPr>
          <p:cNvPr id="13" name="Rectangle 8">
            <a:extLst>
              <a:ext uri="{FF2B5EF4-FFF2-40B4-BE49-F238E27FC236}">
                <a16:creationId xmlns:a16="http://schemas.microsoft.com/office/drawing/2014/main" id="{7685AE6A-E763-4E89-9FEC-7D0B9945D965}"/>
              </a:ext>
            </a:extLst>
          </p:cNvPr>
          <p:cNvSpPr/>
          <p:nvPr/>
        </p:nvSpPr>
        <p:spPr>
          <a:xfrm>
            <a:off x="8256539" y="2663568"/>
            <a:ext cx="2783001" cy="1754326"/>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مسح</a:t>
            </a:r>
          </a:p>
          <a:p>
            <a:pPr algn="ctr" rtl="1"/>
            <a:r>
              <a:rPr lang="ar-SY" sz="3600" b="1" kern="0" dirty="0">
                <a:solidFill>
                  <a:srgbClr val="2F5597"/>
                </a:solidFill>
                <a:latin typeface="Calibri"/>
                <a:ea typeface="+mj-ea"/>
                <a:cs typeface="Calibri"/>
              </a:rPr>
              <a:t>خلل التنسج النمائي للورك</a:t>
            </a:r>
          </a:p>
        </p:txBody>
      </p:sp>
    </p:spTree>
    <p:extLst>
      <p:ext uri="{BB962C8B-B14F-4D97-AF65-F5344CB8AC3E}">
        <p14:creationId xmlns:p14="http://schemas.microsoft.com/office/powerpoint/2010/main" val="3404648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Köşeleri Yuvarlatılmış 6">
            <a:extLst>
              <a:ext uri="{FF2B5EF4-FFF2-40B4-BE49-F238E27FC236}">
                <a16:creationId xmlns:a16="http://schemas.microsoft.com/office/drawing/2014/main" id="{D58B5DB6-3BAA-4BB5-B9B9-2ADF4625B4D1}"/>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D45CC0C7-CA6E-445B-B63F-B65C0D35570F}"/>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9" name="Dikdörtgen: Köşeleri Yuvarlatılmış 8">
            <a:extLst>
              <a:ext uri="{FF2B5EF4-FFF2-40B4-BE49-F238E27FC236}">
                <a16:creationId xmlns:a16="http://schemas.microsoft.com/office/drawing/2014/main" id="{7E7EE9F6-383D-46A0-A859-BF69389C182D}"/>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Köşeleri Yuvarlatılmış 9">
            <a:extLst>
              <a:ext uri="{FF2B5EF4-FFF2-40B4-BE49-F238E27FC236}">
                <a16:creationId xmlns:a16="http://schemas.microsoft.com/office/drawing/2014/main" id="{0998E5C5-6D9F-4F73-BA75-BE4F7EBFE240}"/>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197870D4-32EC-41D1-A317-46488BDBFC54}"/>
              </a:ext>
            </a:extLst>
          </p:cNvPr>
          <p:cNvSpPr/>
          <p:nvPr/>
        </p:nvSpPr>
        <p:spPr>
          <a:xfrm>
            <a:off x="2051832" y="1755727"/>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هو خلل التنسج النمائي للورك؟</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16ED7240-8408-4ED5-BDB1-0083F2757751}"/>
              </a:ext>
            </a:extLst>
          </p:cNvPr>
          <p:cNvSpPr txBox="1"/>
          <p:nvPr/>
        </p:nvSpPr>
        <p:spPr>
          <a:xfrm>
            <a:off x="2051832" y="2295384"/>
            <a:ext cx="8615549" cy="3032240"/>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800" dirty="0">
                <a:cs typeface="Calibri"/>
              </a:rPr>
              <a:t>خلل التنسج النمائي للورك هو مرض يُعرف بالعامية باسم خلع الورك الخلقي.</a:t>
            </a:r>
          </a:p>
          <a:p>
            <a:pPr marL="355600" marR="5080" indent="-342900" algn="just" rtl="1">
              <a:spcBef>
                <a:spcPts val="1200"/>
              </a:spcBef>
              <a:buFont typeface="Arial" panose="020B0604020202020204" pitchFamily="34" charset="0"/>
              <a:buChar char="•"/>
            </a:pPr>
            <a:r>
              <a:rPr lang="ar-SY" sz="2800" dirty="0">
                <a:cs typeface="Calibri"/>
              </a:rPr>
              <a:t>لا يحدث خلل التنسج النمائي للورك بسبب خلقي دائماً. لذلك فإنه يتم تعريفه على أنه خلل التنسج النمائي للورك.</a:t>
            </a:r>
          </a:p>
          <a:p>
            <a:pPr marL="355600" marR="5080" indent="-342900" algn="just" rtl="1">
              <a:spcBef>
                <a:spcPts val="1200"/>
              </a:spcBef>
              <a:buFont typeface="Arial" panose="020B0604020202020204" pitchFamily="34" charset="0"/>
              <a:buChar char="•"/>
            </a:pPr>
            <a:r>
              <a:rPr lang="ar-SY" sz="2800" dirty="0">
                <a:cs typeface="Calibri"/>
              </a:rPr>
              <a:t>يتم التشخيص عبر الفحص السريري والفحص الشعاعي (الأمواج فوق الصوتية).</a:t>
            </a:r>
            <a:endParaRPr lang="ar-SY" sz="2400" dirty="0">
              <a:cs typeface="Calibri"/>
            </a:endParaRPr>
          </a:p>
        </p:txBody>
      </p:sp>
    </p:spTree>
    <p:extLst>
      <p:ext uri="{BB962C8B-B14F-4D97-AF65-F5344CB8AC3E}">
        <p14:creationId xmlns:p14="http://schemas.microsoft.com/office/powerpoint/2010/main" val="1139578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6EF3E059-5839-4C77-A294-00512DB9E88C}"/>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FBEA1082-10F7-48AD-AADF-9F00180C865F}"/>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2FDE9FA8-F8CF-4861-B85B-42223467C3A1}"/>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285CF914-1276-4D4C-AABC-A1B2975D920E}"/>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6B0AF6EE-DECA-40F4-9BAB-A7655CAA531F}"/>
              </a:ext>
            </a:extLst>
          </p:cNvPr>
          <p:cNvSpPr/>
          <p:nvPr/>
        </p:nvSpPr>
        <p:spPr>
          <a:xfrm>
            <a:off x="2051832" y="1750408"/>
            <a:ext cx="8615548" cy="523220"/>
          </a:xfrm>
          <a:prstGeom prst="rect">
            <a:avLst/>
          </a:prstGeom>
        </p:spPr>
        <p:txBody>
          <a:bodyPr wrap="square" anchor="ctr">
            <a:spAutoFit/>
          </a:bodyPr>
          <a:lstStyle/>
          <a:p>
            <a:pPr algn="r" rtl="1"/>
            <a:r>
              <a:rPr kumimoji="0" lang="ar-SY" sz="2800" b="1" i="0" u="none" strike="noStrike" kern="0" cap="none" spc="0" normalizeH="0" baseline="0" noProof="0" dirty="0">
                <a:ln>
                  <a:noFill/>
                </a:ln>
                <a:solidFill>
                  <a:schemeClr val="accent1">
                    <a:lumMod val="75000"/>
                  </a:schemeClr>
                </a:solidFill>
                <a:effectLst/>
                <a:uLnTx/>
                <a:uFillTx/>
                <a:latin typeface="Calibri"/>
                <a:ea typeface="+mj-ea"/>
                <a:cs typeface="Calibri"/>
              </a:rPr>
              <a:t>ما هي عوامل خطر الإصابة بخلل التنسج النمائي للورك؟</a:t>
            </a:r>
            <a:endParaRPr kumimoji="0" lang="ar-SA" sz="28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ED7C0E05-021F-46E8-B9B7-1734F7C7C8F0}"/>
              </a:ext>
            </a:extLst>
          </p:cNvPr>
          <p:cNvSpPr txBox="1"/>
          <p:nvPr/>
        </p:nvSpPr>
        <p:spPr>
          <a:xfrm>
            <a:off x="2051832" y="2203052"/>
            <a:ext cx="8615549" cy="3216906"/>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cs typeface="Calibri"/>
              </a:rPr>
              <a:t>يشاهد خلل التنسج النمائي للورك بشكل أشيع لدى الأطفال الإناث بالمقارنة مع الأطفال الذكور</a:t>
            </a:r>
          </a:p>
          <a:p>
            <a:pPr marL="355600" marR="5080" indent="-342900" algn="just" rtl="1">
              <a:spcBef>
                <a:spcPts val="1200"/>
              </a:spcBef>
              <a:buFont typeface="Arial" panose="020B0604020202020204" pitchFamily="34" charset="0"/>
              <a:buChar char="•"/>
            </a:pPr>
            <a:r>
              <a:rPr lang="ar-SY" sz="2000" dirty="0">
                <a:cs typeface="Calibri"/>
              </a:rPr>
              <a:t>الأقارب من الدرجة الأولى والثانية المصابين بخلل التنسج النمائي للورك</a:t>
            </a:r>
          </a:p>
          <a:p>
            <a:pPr marL="355600" marR="5080" indent="-342900" algn="just" rtl="1">
              <a:spcBef>
                <a:spcPts val="1200"/>
              </a:spcBef>
              <a:buFont typeface="Arial" panose="020B0604020202020204" pitchFamily="34" charset="0"/>
              <a:buChar char="•"/>
            </a:pPr>
            <a:r>
              <a:rPr lang="ar-SY" sz="2000" dirty="0">
                <a:cs typeface="Calibri"/>
              </a:rPr>
              <a:t>كونها الطفلة الأولى المولودة</a:t>
            </a:r>
          </a:p>
          <a:p>
            <a:pPr marL="355600" marR="5080" indent="-342900" algn="just" rtl="1">
              <a:spcBef>
                <a:spcPts val="1200"/>
              </a:spcBef>
              <a:buFont typeface="Arial" panose="020B0604020202020204" pitchFamily="34" charset="0"/>
              <a:buChar char="•"/>
            </a:pPr>
            <a:r>
              <a:rPr lang="ar-SY" sz="2000" dirty="0">
                <a:cs typeface="Calibri"/>
              </a:rPr>
              <a:t>الحمل المتعدد</a:t>
            </a:r>
          </a:p>
          <a:p>
            <a:pPr marL="355600" marR="5080" indent="-342900" algn="just" rtl="1">
              <a:spcBef>
                <a:spcPts val="1200"/>
              </a:spcBef>
              <a:buFont typeface="Arial" panose="020B0604020202020204" pitchFamily="34" charset="0"/>
              <a:buChar char="•"/>
            </a:pPr>
            <a:r>
              <a:rPr lang="ar-SY" sz="2000" dirty="0">
                <a:cs typeface="Calibri"/>
              </a:rPr>
              <a:t>شذوذ السائل الأمينوسي (نقص السائل)</a:t>
            </a:r>
          </a:p>
          <a:p>
            <a:pPr marL="355600" marR="5080" indent="-342900" algn="just" rtl="1">
              <a:spcBef>
                <a:spcPts val="1200"/>
              </a:spcBef>
              <a:buFont typeface="Arial" panose="020B0604020202020204" pitchFamily="34" charset="0"/>
              <a:buChar char="•"/>
            </a:pPr>
            <a:r>
              <a:rPr lang="ar-SY" sz="2000" dirty="0">
                <a:cs typeface="Calibri"/>
              </a:rPr>
              <a:t>المجيء المقعدي</a:t>
            </a:r>
          </a:p>
          <a:p>
            <a:pPr marL="355600" marR="5080" indent="-342900" algn="just" rtl="1">
              <a:spcBef>
                <a:spcPts val="1200"/>
              </a:spcBef>
              <a:buFont typeface="Arial" panose="020B0604020202020204" pitchFamily="34" charset="0"/>
              <a:buChar char="•"/>
            </a:pPr>
            <a:r>
              <a:rPr lang="ar-SY" sz="2000" dirty="0">
                <a:cs typeface="Calibri"/>
              </a:rPr>
              <a:t>المشاكل العظمية المرافقة</a:t>
            </a:r>
            <a:endParaRPr lang="ar-SY" dirty="0">
              <a:cs typeface="Calibri"/>
            </a:endParaRPr>
          </a:p>
        </p:txBody>
      </p:sp>
    </p:spTree>
    <p:extLst>
      <p:ext uri="{BB962C8B-B14F-4D97-AF65-F5344CB8AC3E}">
        <p14:creationId xmlns:p14="http://schemas.microsoft.com/office/powerpoint/2010/main" val="3787866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E7C60040-EF8B-459C-8600-CA3022B27956}"/>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DDBA528A-E28B-44AE-88DF-B584E8992E3C}"/>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FA97C2E9-5016-4C67-8B09-9C1C11774790}"/>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97027566-A2B4-4D75-A56D-35FB58343B82}"/>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D1912995-8D45-436C-86DE-3EE237FA810A}"/>
              </a:ext>
            </a:extLst>
          </p:cNvPr>
          <p:cNvSpPr/>
          <p:nvPr/>
        </p:nvSpPr>
        <p:spPr>
          <a:xfrm>
            <a:off x="2051832" y="1924171"/>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ما هي أهمية مسح خلل التنسج النمائي للورك؟</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C0156192-1F95-4099-93FC-DF47909918CF}"/>
              </a:ext>
            </a:extLst>
          </p:cNvPr>
          <p:cNvSpPr txBox="1"/>
          <p:nvPr/>
        </p:nvSpPr>
        <p:spPr>
          <a:xfrm>
            <a:off x="2051832" y="2441977"/>
            <a:ext cx="8615549" cy="1247136"/>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يمكن علاجه بتدخلات بسيطة دون الحاجة إلى تدخلات جراحية عند تشخيصه مبكراً. يزداد نجاح العلاج مع التشخيص المبكر والعلاج المناسب ويصبح العلاج أسهل والحيلولة دون حدوث الإعاقات الدائمة.</a:t>
            </a:r>
          </a:p>
        </p:txBody>
      </p:sp>
      <p:sp>
        <p:nvSpPr>
          <p:cNvPr id="11" name="Rectangle 8">
            <a:extLst>
              <a:ext uri="{FF2B5EF4-FFF2-40B4-BE49-F238E27FC236}">
                <a16:creationId xmlns:a16="http://schemas.microsoft.com/office/drawing/2014/main" id="{C08C51BA-7D4A-41D8-952C-43D3FEAC4939}"/>
              </a:ext>
            </a:extLst>
          </p:cNvPr>
          <p:cNvSpPr/>
          <p:nvPr/>
        </p:nvSpPr>
        <p:spPr>
          <a:xfrm>
            <a:off x="2059850" y="3857249"/>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من هم الذين يجرى لديهم مسح خلل التنسج النمائي للورك؟</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FA96D30D-293B-4BD3-B35D-421FF8DA9E4F}"/>
              </a:ext>
            </a:extLst>
          </p:cNvPr>
          <p:cNvSpPr txBox="1"/>
          <p:nvPr/>
        </p:nvSpPr>
        <p:spPr>
          <a:xfrm>
            <a:off x="2051832" y="4387449"/>
            <a:ext cx="8615549" cy="508473"/>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يجب إجراء مسح خلل التنسج النمائي للورك لدى جميع حديثي الولادة.</a:t>
            </a:r>
          </a:p>
        </p:txBody>
      </p:sp>
    </p:spTree>
    <p:extLst>
      <p:ext uri="{BB962C8B-B14F-4D97-AF65-F5344CB8AC3E}">
        <p14:creationId xmlns:p14="http://schemas.microsoft.com/office/powerpoint/2010/main" val="173643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7DE28CF9-959C-4A22-B352-A4ACB7A0E4FC}"/>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8F48B38C-6912-4A02-9806-AD2283837D68}"/>
              </a:ext>
            </a:extLst>
          </p:cNvPr>
          <p:cNvPicPr>
            <a:picLocks noChangeAspect="1"/>
          </p:cNvPicPr>
          <p:nvPr/>
        </p:nvPicPr>
        <p:blipFill>
          <a:blip r:embed="rId2"/>
          <a:stretch>
            <a:fillRect/>
          </a:stretch>
        </p:blipFill>
        <p:spPr>
          <a:xfrm>
            <a:off x="1713021" y="5834515"/>
            <a:ext cx="1067586" cy="181393"/>
          </a:xfrm>
          <a:prstGeom prst="rect">
            <a:avLst/>
          </a:prstGeom>
        </p:spPr>
      </p:pic>
      <p:sp>
        <p:nvSpPr>
          <p:cNvPr id="7" name="Dikdörtgen: Köşeleri Yuvarlatılmış 6">
            <a:extLst>
              <a:ext uri="{FF2B5EF4-FFF2-40B4-BE49-F238E27FC236}">
                <a16:creationId xmlns:a16="http://schemas.microsoft.com/office/drawing/2014/main" id="{0821790C-9337-47F2-9845-1D4C93884112}"/>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Dikdörtgen: Köşeleri Yuvarlatılmış 7">
            <a:extLst>
              <a:ext uri="{FF2B5EF4-FFF2-40B4-BE49-F238E27FC236}">
                <a16:creationId xmlns:a16="http://schemas.microsoft.com/office/drawing/2014/main" id="{8295CBA0-5E61-4170-8581-0BE6156E0FEC}"/>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9" name="Rectangle 8">
            <a:extLst>
              <a:ext uri="{FF2B5EF4-FFF2-40B4-BE49-F238E27FC236}">
                <a16:creationId xmlns:a16="http://schemas.microsoft.com/office/drawing/2014/main" id="{1E502363-D8AA-426F-A64C-2BAA1EC15331}"/>
              </a:ext>
            </a:extLst>
          </p:cNvPr>
          <p:cNvSpPr/>
          <p:nvPr/>
        </p:nvSpPr>
        <p:spPr>
          <a:xfrm>
            <a:off x="2051832" y="1779789"/>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متى يتم إجراء مسح خلل التنسج النمائي للورك؟</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0" name="object 4">
            <a:extLst>
              <a:ext uri="{FF2B5EF4-FFF2-40B4-BE49-F238E27FC236}">
                <a16:creationId xmlns:a16="http://schemas.microsoft.com/office/drawing/2014/main" id="{B20FD67E-40C4-4D4D-B4E5-7FCCCE7738EA}"/>
              </a:ext>
            </a:extLst>
          </p:cNvPr>
          <p:cNvSpPr txBox="1"/>
          <p:nvPr/>
        </p:nvSpPr>
        <p:spPr>
          <a:xfrm>
            <a:off x="2051832" y="2229055"/>
            <a:ext cx="8615549" cy="1985800"/>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يتم تقييمها من قبل الطبيب في المعاينة الأولى للرضيع قبل الخروج من المشفى بعد الولادة. يجب الذهاب بالطفل إلى طبيب الأسرة عندما يبلغ من العمر 3-4 أسابيع في حال لم يتم الكشف عن أية مشكلة في الفحص الأول. قد يكون من الضروري الذهاب إلى المشفى للمعاينة لدى أخصائي العظمية وإجراء فحص الأمواج فوق الصوتية للورك تماشياً مع تقييم طبيب الأسرة في حال لزم الأمر ذلك.</a:t>
            </a:r>
          </a:p>
        </p:txBody>
      </p:sp>
      <p:sp>
        <p:nvSpPr>
          <p:cNvPr id="11" name="Rectangle 8">
            <a:extLst>
              <a:ext uri="{FF2B5EF4-FFF2-40B4-BE49-F238E27FC236}">
                <a16:creationId xmlns:a16="http://schemas.microsoft.com/office/drawing/2014/main" id="{6C12EBA0-1BF2-4F87-AD5C-68BCAE856ED8}"/>
              </a:ext>
            </a:extLst>
          </p:cNvPr>
          <p:cNvSpPr/>
          <p:nvPr/>
        </p:nvSpPr>
        <p:spPr>
          <a:xfrm>
            <a:off x="2059850" y="4278361"/>
            <a:ext cx="8615548" cy="584775"/>
          </a:xfrm>
          <a:prstGeom prst="rect">
            <a:avLst/>
          </a:prstGeom>
        </p:spPr>
        <p:txBody>
          <a:bodyPr wrap="square" anchor="ctr">
            <a:spAutoFit/>
          </a:bodyPr>
          <a:lstStyle/>
          <a:p>
            <a:pPr algn="r" rtl="1"/>
            <a:r>
              <a:rPr kumimoji="0" lang="ar-SY" sz="3200" b="1" i="0" u="none" strike="noStrike" kern="0" cap="none" spc="0" normalizeH="0" baseline="0" noProof="0" dirty="0">
                <a:ln>
                  <a:noFill/>
                </a:ln>
                <a:solidFill>
                  <a:schemeClr val="accent1">
                    <a:lumMod val="75000"/>
                  </a:schemeClr>
                </a:solidFill>
                <a:effectLst/>
                <a:uLnTx/>
                <a:uFillTx/>
                <a:latin typeface="Calibri"/>
                <a:ea typeface="+mj-ea"/>
                <a:cs typeface="Calibri"/>
              </a:rPr>
              <a:t>هل علي دفع أجر من أجل مسح خلل التنسج النمائي للورك؟</a:t>
            </a:r>
            <a:endParaRPr kumimoji="0" lang="ar-SA" sz="3200" b="1" i="0" u="none" strike="noStrike" kern="0" cap="none" spc="0" normalizeH="0" baseline="0" noProof="0" dirty="0">
              <a:ln>
                <a:noFill/>
              </a:ln>
              <a:solidFill>
                <a:schemeClr val="accent1">
                  <a:lumMod val="75000"/>
                </a:schemeClr>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1811D004-1772-4932-8489-5F290DC4A891}"/>
              </a:ext>
            </a:extLst>
          </p:cNvPr>
          <p:cNvSpPr txBox="1"/>
          <p:nvPr/>
        </p:nvSpPr>
        <p:spPr>
          <a:xfrm>
            <a:off x="2051832" y="4736369"/>
            <a:ext cx="8615549" cy="508473"/>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cs typeface="Calibri"/>
              </a:rPr>
              <a:t>يتم إجراء المسح الذي ستجرونه لدى أطباء الأسرة مجاناً.</a:t>
            </a:r>
          </a:p>
        </p:txBody>
      </p:sp>
    </p:spTree>
    <p:extLst>
      <p:ext uri="{BB962C8B-B14F-4D97-AF65-F5344CB8AC3E}">
        <p14:creationId xmlns:p14="http://schemas.microsoft.com/office/powerpoint/2010/main" val="2729909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sgm.saglik.gov.tr/depo/birimler/cocuk_ergen_db/banner/cocuklargenel2.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193510" y="2016052"/>
            <a:ext cx="5230644" cy="141294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Köşeleri Yuvarlatılmış 4">
            <a:extLst>
              <a:ext uri="{FF2B5EF4-FFF2-40B4-BE49-F238E27FC236}">
                <a16:creationId xmlns:a16="http://schemas.microsoft.com/office/drawing/2014/main" id="{C1A99CD1-C727-47F1-B800-A26ADE855C87}"/>
              </a:ext>
            </a:extLst>
          </p:cNvPr>
          <p:cNvSpPr/>
          <p:nvPr/>
        </p:nvSpPr>
        <p:spPr>
          <a:xfrm>
            <a:off x="1583473" y="618824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913007F8-139E-4555-AB1C-84C9490DD582}"/>
              </a:ext>
            </a:extLst>
          </p:cNvPr>
          <p:cNvPicPr>
            <a:picLocks noChangeAspect="1"/>
          </p:cNvPicPr>
          <p:nvPr/>
        </p:nvPicPr>
        <p:blipFill>
          <a:blip r:embed="rId3"/>
          <a:stretch>
            <a:fillRect/>
          </a:stretch>
        </p:blipFill>
        <p:spPr>
          <a:xfrm>
            <a:off x="1713021" y="5834515"/>
            <a:ext cx="1067586" cy="181393"/>
          </a:xfrm>
          <a:prstGeom prst="rect">
            <a:avLst/>
          </a:prstGeom>
        </p:spPr>
      </p:pic>
      <p:sp>
        <p:nvSpPr>
          <p:cNvPr id="8" name="Dikdörtgen: Köşeleri Yuvarlatılmış 7">
            <a:extLst>
              <a:ext uri="{FF2B5EF4-FFF2-40B4-BE49-F238E27FC236}">
                <a16:creationId xmlns:a16="http://schemas.microsoft.com/office/drawing/2014/main" id="{9C80E769-5A93-403A-B161-D71DE08D4763}"/>
              </a:ext>
            </a:extLst>
          </p:cNvPr>
          <p:cNvSpPr/>
          <p:nvPr/>
        </p:nvSpPr>
        <p:spPr>
          <a:xfrm>
            <a:off x="1849581" y="5834291"/>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Dikdörtgen 8">
            <a:extLst>
              <a:ext uri="{FF2B5EF4-FFF2-40B4-BE49-F238E27FC236}">
                <a16:creationId xmlns:a16="http://schemas.microsoft.com/office/drawing/2014/main" id="{48F04AEF-A9F4-40ED-AD61-DBD8FAEDA9AF}"/>
              </a:ext>
            </a:extLst>
          </p:cNvPr>
          <p:cNvSpPr/>
          <p:nvPr/>
        </p:nvSpPr>
        <p:spPr>
          <a:xfrm>
            <a:off x="3583780" y="3603388"/>
            <a:ext cx="4615775" cy="1157237"/>
          </a:xfrm>
          <a:prstGeom prst="rect">
            <a:avLst/>
          </a:prstGeom>
          <a:noFill/>
          <a:ln w="25400" cap="flat" cmpd="sng" algn="ctr">
            <a:noFill/>
            <a:prstDash val="solid"/>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Y" sz="4400" b="1" kern="0" dirty="0">
                <a:solidFill>
                  <a:schemeClr val="accent1">
                    <a:lumMod val="75000"/>
                  </a:schemeClr>
                </a:solidFill>
                <a:latin typeface="Calibri"/>
                <a:ea typeface="Times New Roman" panose="02020603050405020304" pitchFamily="18" charset="0"/>
                <a:cs typeface="Calibri" panose="020F0502020204030204" pitchFamily="34" charset="0"/>
              </a:rPr>
              <a:t>ش</a:t>
            </a:r>
            <a:r>
              <a:rPr kumimoji="0" lang="ar-SY" sz="44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rPr>
              <a:t>ـــــــــــــــــــــــــــــكراً لكـــــــــــــــــــــــــــــم ...</a:t>
            </a:r>
            <a:endParaRPr kumimoji="0" lang="ar-SY" sz="3200" b="1" i="0" u="none" strike="noStrike" kern="0" cap="none" spc="0" normalizeH="0" baseline="0" noProof="0" dirty="0">
              <a:ln>
                <a:noFill/>
              </a:ln>
              <a:solidFill>
                <a:schemeClr val="accent1">
                  <a:lumMod val="75000"/>
                </a:schemeClr>
              </a:solidFill>
              <a:effectLst/>
              <a:uLnTx/>
              <a:uFillTx/>
              <a:latin typeface="Calibri"/>
              <a:ea typeface="Times New Roman" panose="02020603050405020304" pitchFamily="18" charset="0"/>
              <a:cs typeface="Calibri" panose="020F0502020204030204" pitchFamily="34" charset="0"/>
            </a:endParaRPr>
          </a:p>
        </p:txBody>
      </p:sp>
      <p:sp>
        <p:nvSpPr>
          <p:cNvPr id="10" name="Dikdörtgen: Köşeleri Yuvarlatılmış 9">
            <a:extLst>
              <a:ext uri="{FF2B5EF4-FFF2-40B4-BE49-F238E27FC236}">
                <a16:creationId xmlns:a16="http://schemas.microsoft.com/office/drawing/2014/main" id="{8750DEF5-BD66-4C3F-83AD-644A0BE2DCEB}"/>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Tree>
    <p:extLst>
      <p:ext uri="{BB962C8B-B14F-4D97-AF65-F5344CB8AC3E}">
        <p14:creationId xmlns:p14="http://schemas.microsoft.com/office/powerpoint/2010/main" val="7617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CD1E4-B4B8-2945-BB6B-7EBCC67A44E2}"/>
              </a:ext>
            </a:extLst>
          </p:cNvPr>
          <p:cNvPicPr>
            <a:picLocks noChangeAspect="1"/>
          </p:cNvPicPr>
          <p:nvPr/>
        </p:nvPicPr>
        <p:blipFill>
          <a:blip r:embed="rId2"/>
          <a:stretch>
            <a:fillRect/>
          </a:stretch>
        </p:blipFill>
        <p:spPr>
          <a:xfrm>
            <a:off x="0" y="0"/>
            <a:ext cx="12192000" cy="6858000"/>
          </a:xfrm>
          <a:prstGeom prst="rect">
            <a:avLst/>
          </a:prstGeom>
        </p:spPr>
      </p:pic>
      <p:sp>
        <p:nvSpPr>
          <p:cNvPr id="8" name="Dikdörtgen: Köşeleri Yuvarlatılmış 7">
            <a:extLst>
              <a:ext uri="{FF2B5EF4-FFF2-40B4-BE49-F238E27FC236}">
                <a16:creationId xmlns:a16="http://schemas.microsoft.com/office/drawing/2014/main" id="{7C5CA44B-0832-4D54-9B96-B19D8EB42AA8}"/>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5AAF4C22-7BB9-42D1-B4A2-A940B6C8DCE6}"/>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7" name="Rectangle 8">
            <a:extLst>
              <a:ext uri="{FF2B5EF4-FFF2-40B4-BE49-F238E27FC236}">
                <a16:creationId xmlns:a16="http://schemas.microsoft.com/office/drawing/2014/main" id="{A8585B7A-8347-406D-B4DF-477732A48EA1}"/>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بيلة</a:t>
            </a:r>
          </a:p>
          <a:p>
            <a:pPr algn="ctr" rtl="1"/>
            <a:r>
              <a:rPr lang="ar-SY" sz="3600" b="1" kern="0" dirty="0">
                <a:solidFill>
                  <a:srgbClr val="2F5597"/>
                </a:solidFill>
                <a:latin typeface="Calibri"/>
                <a:ea typeface="+mj-ea"/>
                <a:cs typeface="Calibri"/>
              </a:rPr>
              <a:t>الفينيل كيتون</a:t>
            </a:r>
          </a:p>
        </p:txBody>
      </p:sp>
      <p:sp>
        <p:nvSpPr>
          <p:cNvPr id="10" name="object 4">
            <a:extLst>
              <a:ext uri="{FF2B5EF4-FFF2-40B4-BE49-F238E27FC236}">
                <a16:creationId xmlns:a16="http://schemas.microsoft.com/office/drawing/2014/main" id="{63AEA173-078A-4987-AFAA-3B4543163FE0}"/>
              </a:ext>
            </a:extLst>
          </p:cNvPr>
          <p:cNvSpPr txBox="1"/>
          <p:nvPr/>
        </p:nvSpPr>
        <p:spPr>
          <a:xfrm>
            <a:off x="4250988" y="1830319"/>
            <a:ext cx="7480570" cy="3678571"/>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solidFill>
                  <a:schemeClr val="bg1"/>
                </a:solidFill>
                <a:cs typeface="Calibri"/>
              </a:rPr>
              <a:t>إنه مرض خلقي وبسبب سوء هضم مادة موجودة في الأغذية البروتينية فإن هذه المادة تتراكم في أعضاء مختلفة وتسبب أذية دماغية غير قابلة للتراجع.</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إن تركيا هي إحدى أشيع الدول التي ينتشر فيها هذا المرض.</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تكون النتيجة تخلفاً عقلياً شديداً في حال عدم تشخيصه وعلاجه مبكراً،</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يمكن الوقاية من التخلف العقلي من خلال التشخيص المبكر للمرض والعلاج الغذائي المناسب.</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يجب البدء بالعلاج الغذائي خلال أول شهرين إلى ثلاثة أشهر على الأكثر بعد الولادة كي يكون نمو الطفل البدني والعقلي طبيعياً.</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يجب الاستمرار بالعلاج مدى الحياة.</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59FE63-29A8-594F-8371-FCD733E45FA0}"/>
              </a:ext>
            </a:extLst>
          </p:cNvPr>
          <p:cNvPicPr>
            <a:picLocks noChangeAspect="1"/>
          </p:cNvPicPr>
          <p:nvPr/>
        </p:nvPicPr>
        <p:blipFill>
          <a:blip r:embed="rId2"/>
          <a:stretch>
            <a:fillRect/>
          </a:stretch>
        </p:blipFill>
        <p:spPr>
          <a:xfrm>
            <a:off x="0" y="0"/>
            <a:ext cx="12192000" cy="6858000"/>
          </a:xfrm>
          <a:prstGeom prst="rect">
            <a:avLst/>
          </a:prstGeom>
        </p:spPr>
      </p:pic>
      <p:sp>
        <p:nvSpPr>
          <p:cNvPr id="8" name="Dikdörtgen: Köşeleri Yuvarlatılmış 7">
            <a:extLst>
              <a:ext uri="{FF2B5EF4-FFF2-40B4-BE49-F238E27FC236}">
                <a16:creationId xmlns:a16="http://schemas.microsoft.com/office/drawing/2014/main" id="{2D76FC8B-5B0B-4469-90EB-6513FB9FC37C}"/>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BC47B170-82E4-4CC6-BD40-039008BEA691}"/>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Köşeleri Yuvarlatılmış 9">
            <a:extLst>
              <a:ext uri="{FF2B5EF4-FFF2-40B4-BE49-F238E27FC236}">
                <a16:creationId xmlns:a16="http://schemas.microsoft.com/office/drawing/2014/main" id="{2F9F308A-AF6C-4AE4-9BDA-6EA1EFF20648}"/>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B23E772-F13D-430B-89EC-319BE8D182D2}"/>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قصور</a:t>
            </a:r>
          </a:p>
          <a:p>
            <a:pPr algn="ctr" rtl="1"/>
            <a:r>
              <a:rPr lang="ar-SY" sz="3600" b="1" kern="0" dirty="0">
                <a:solidFill>
                  <a:srgbClr val="2F5597"/>
                </a:solidFill>
                <a:latin typeface="Calibri"/>
                <a:ea typeface="+mj-ea"/>
                <a:cs typeface="Calibri"/>
              </a:rPr>
              <a:t>الدرق الخلقي</a:t>
            </a:r>
          </a:p>
        </p:txBody>
      </p:sp>
      <p:sp>
        <p:nvSpPr>
          <p:cNvPr id="12" name="object 4">
            <a:extLst>
              <a:ext uri="{FF2B5EF4-FFF2-40B4-BE49-F238E27FC236}">
                <a16:creationId xmlns:a16="http://schemas.microsoft.com/office/drawing/2014/main" id="{9C54A03A-1095-4664-830C-E1151C868E6B}"/>
              </a:ext>
            </a:extLst>
          </p:cNvPr>
          <p:cNvSpPr txBox="1"/>
          <p:nvPr/>
        </p:nvSpPr>
        <p:spPr>
          <a:xfrm>
            <a:off x="4250988" y="1791847"/>
            <a:ext cx="7480570" cy="3755515"/>
          </a:xfrm>
          <a:prstGeom prst="rect">
            <a:avLst/>
          </a:prstGeom>
        </p:spPr>
        <p:txBody>
          <a:bodyPr vert="horz" wrap="square" lIns="0" tIns="137795" rIns="0" bIns="0" rtlCol="0" anchor="ctr">
            <a:spAutoFit/>
          </a:bodyPr>
          <a:lstStyle/>
          <a:p>
            <a:pPr marL="355600" marR="5080" indent="-342900" algn="just" rtl="1">
              <a:spcBef>
                <a:spcPts val="600"/>
              </a:spcBef>
              <a:buFont typeface="Arial" panose="020B0604020202020204" pitchFamily="34" charset="0"/>
              <a:buChar char="•"/>
            </a:pPr>
            <a:r>
              <a:rPr lang="ar-SY" sz="2000" dirty="0">
                <a:solidFill>
                  <a:schemeClr val="bg1"/>
                </a:solidFill>
                <a:cs typeface="Calibri"/>
              </a:rPr>
              <a:t>أكثر مشاكل الغدد الصماء شيوعاً في فترة حديثي الولادة.</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إنه عبارة عن حالة سريرية يعمل فيها نسيج الغدة الدرقية قليلاً وهو أهم سبب للتخلف العقلي الذي يمكن الوقاية منه.</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إن تركيا هي إحدى أشيع الدول التي ينتشر فيها هذا المرض أيضاً.</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لا تظهر في البداية أية أعراض أو علامات على جميع الأطفال تقريباً.</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إن التخلف العقلي الدائم أمر لا مفر منه في حال لم يتم التشخيص مبكراً.</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كلما تم تشخيص المرض بشكل أبكر وتم البدء بالعلاج فإن العلاج يكون أنجع.</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إن العلاج رخيص للغاية ويمكن تطبيقه بسهولة.</a:t>
            </a:r>
          </a:p>
          <a:p>
            <a:pPr marL="355600" marR="5080" indent="-342900" algn="just" rtl="1">
              <a:spcBef>
                <a:spcPts val="600"/>
              </a:spcBef>
              <a:buFont typeface="Arial" panose="020B0604020202020204" pitchFamily="34" charset="0"/>
              <a:buChar char="•"/>
            </a:pPr>
            <a:r>
              <a:rPr lang="ar-SY" sz="2000" dirty="0">
                <a:solidFill>
                  <a:schemeClr val="bg1"/>
                </a:solidFill>
                <a:cs typeface="Calibri"/>
              </a:rPr>
              <a:t>من الممكن رفع مستوى هرمونات الغدة الدرقية إلى المستوى الطبيعي لدى الرضع المصابين بالمرض بتطبيقه فموياً مرة واحدة في اليوم.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CE8107-95A6-A04F-A6B2-D1400484CE67}"/>
              </a:ext>
            </a:extLst>
          </p:cNvPr>
          <p:cNvPicPr>
            <a:picLocks noChangeAspect="1"/>
          </p:cNvPicPr>
          <p:nvPr/>
        </p:nvPicPr>
        <p:blipFill>
          <a:blip r:embed="rId2"/>
          <a:stretch>
            <a:fillRect/>
          </a:stretch>
        </p:blipFill>
        <p:spPr>
          <a:xfrm>
            <a:off x="0" y="0"/>
            <a:ext cx="12192000" cy="6858000"/>
          </a:xfrm>
          <a:prstGeom prst="rect">
            <a:avLst/>
          </a:prstGeom>
        </p:spPr>
      </p:pic>
      <p:sp>
        <p:nvSpPr>
          <p:cNvPr id="8" name="Dikdörtgen: Köşeleri Yuvarlatılmış 7">
            <a:extLst>
              <a:ext uri="{FF2B5EF4-FFF2-40B4-BE49-F238E27FC236}">
                <a16:creationId xmlns:a16="http://schemas.microsoft.com/office/drawing/2014/main" id="{255E8717-0555-4A15-BA55-091224B26C36}"/>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9349EEF2-41B0-4C96-BC21-A1CDCFDEC4F1}"/>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Köşeleri Yuvarlatılmış 9">
            <a:extLst>
              <a:ext uri="{FF2B5EF4-FFF2-40B4-BE49-F238E27FC236}">
                <a16:creationId xmlns:a16="http://schemas.microsoft.com/office/drawing/2014/main" id="{F48BB070-6B49-472A-BDFB-DE12E196DB02}"/>
              </a:ext>
            </a:extLst>
          </p:cNvPr>
          <p:cNvSpPr/>
          <p:nvPr/>
        </p:nvSpPr>
        <p:spPr>
          <a:xfrm>
            <a:off x="4839665" y="6255797"/>
            <a:ext cx="2512669" cy="49318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SY" sz="1200" kern="0" dirty="0">
                <a:solidFill>
                  <a:schemeClr val="bg1">
                    <a:lumMod val="50000"/>
                  </a:schemeClr>
                </a:solidFill>
                <a:latin typeface="Calibri"/>
                <a:ea typeface="+mj-ea"/>
                <a:cs typeface="Calibri"/>
              </a:rPr>
              <a:t>المديرية العامة للصحة العامة</a:t>
            </a:r>
            <a:br>
              <a:rPr lang="ar-SY" sz="1200" kern="0" dirty="0">
                <a:solidFill>
                  <a:schemeClr val="bg1">
                    <a:lumMod val="50000"/>
                  </a:schemeClr>
                </a:solidFill>
                <a:latin typeface="Calibri"/>
                <a:ea typeface="+mj-ea"/>
                <a:cs typeface="Calibri"/>
              </a:rPr>
            </a:br>
            <a:r>
              <a:rPr lang="ar-SY" sz="1200" kern="0" dirty="0">
                <a:solidFill>
                  <a:schemeClr val="bg1">
                    <a:lumMod val="50000"/>
                  </a:schemeClr>
                </a:solidFill>
                <a:latin typeface="Calibri"/>
                <a:ea typeface="+mj-ea"/>
                <a:cs typeface="Calibri"/>
              </a:rPr>
              <a:t>رئاسة دائرة صحة الأطفال والمراهقين</a:t>
            </a:r>
            <a:endParaRPr kumimoji="0" lang="ar-SA" sz="1200" i="0" u="none" strike="noStrike" kern="0" cap="none" spc="0" normalizeH="0" baseline="0" noProof="0" dirty="0">
              <a:ln>
                <a:noFill/>
              </a:ln>
              <a:solidFill>
                <a:schemeClr val="bg1">
                  <a:lumMod val="50000"/>
                </a:schemeClr>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EB753228-1BE1-4A47-8EDD-704CC892B473}"/>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نقص البيوتينيداز</a:t>
            </a:r>
          </a:p>
        </p:txBody>
      </p:sp>
      <p:sp>
        <p:nvSpPr>
          <p:cNvPr id="12" name="object 4">
            <a:extLst>
              <a:ext uri="{FF2B5EF4-FFF2-40B4-BE49-F238E27FC236}">
                <a16:creationId xmlns:a16="http://schemas.microsoft.com/office/drawing/2014/main" id="{1B5DFEE9-78AE-438A-9FC4-936E057A5971}"/>
              </a:ext>
            </a:extLst>
          </p:cNvPr>
          <p:cNvSpPr txBox="1"/>
          <p:nvPr/>
        </p:nvSpPr>
        <p:spPr>
          <a:xfrm>
            <a:off x="4250988" y="1768763"/>
            <a:ext cx="7480570" cy="3801682"/>
          </a:xfrm>
          <a:prstGeom prst="rect">
            <a:avLst/>
          </a:prstGeom>
        </p:spPr>
        <p:txBody>
          <a:bodyPr vert="horz" wrap="square" lIns="0" tIns="137795" rIns="0" bIns="0" rtlCol="0" anchor="ctr">
            <a:spAutoFit/>
          </a:bodyPr>
          <a:lstStyle/>
          <a:p>
            <a:pPr marL="355600" marR="5080" indent="-342900" algn="just" rtl="1">
              <a:spcBef>
                <a:spcPts val="600"/>
              </a:spcBef>
              <a:buFont typeface="Arial" panose="020B0604020202020204" pitchFamily="34" charset="0"/>
              <a:buChar char="•"/>
            </a:pPr>
            <a:r>
              <a:rPr lang="ar-SY" dirty="0">
                <a:solidFill>
                  <a:schemeClr val="bg1"/>
                </a:solidFill>
                <a:cs typeface="Calibri"/>
              </a:rPr>
              <a:t>إن نقص البيوتينيداز مرض وراثي</a:t>
            </a:r>
          </a:p>
          <a:p>
            <a:pPr marL="355600" marR="5080" indent="-342900" algn="just" rtl="1">
              <a:spcBef>
                <a:spcPts val="600"/>
              </a:spcBef>
              <a:buFont typeface="Arial" panose="020B0604020202020204" pitchFamily="34" charset="0"/>
              <a:buChar char="•"/>
            </a:pPr>
            <a:r>
              <a:rPr lang="ar-SY" dirty="0">
                <a:solidFill>
                  <a:schemeClr val="bg1"/>
                </a:solidFill>
                <a:cs typeface="Calibri"/>
              </a:rPr>
              <a:t>البيوتين هو أحد فيتامينات </a:t>
            </a:r>
            <a:r>
              <a:rPr lang="tr-TR" dirty="0">
                <a:solidFill>
                  <a:schemeClr val="bg1"/>
                </a:solidFill>
                <a:cs typeface="Calibri"/>
              </a:rPr>
              <a:t>B</a:t>
            </a:r>
            <a:endParaRPr lang="ar-SY" dirty="0">
              <a:solidFill>
                <a:schemeClr val="bg1"/>
              </a:solidFill>
              <a:cs typeface="Calibri"/>
            </a:endParaRPr>
          </a:p>
          <a:p>
            <a:pPr marL="355600" marR="5080" indent="-342900" algn="just" rtl="1">
              <a:spcBef>
                <a:spcPts val="600"/>
              </a:spcBef>
              <a:buFont typeface="Arial" panose="020B0604020202020204" pitchFamily="34" charset="0"/>
              <a:buChar char="•"/>
            </a:pPr>
            <a:r>
              <a:rPr lang="ar-SY" dirty="0">
                <a:solidFill>
                  <a:schemeClr val="bg1"/>
                </a:solidFill>
                <a:cs typeface="Calibri"/>
              </a:rPr>
              <a:t>يوفر الطاقة وهو ضروري للنمو</a:t>
            </a:r>
          </a:p>
          <a:p>
            <a:pPr marL="355600" marR="5080" indent="-342900" algn="just" rtl="1">
              <a:spcBef>
                <a:spcPts val="600"/>
              </a:spcBef>
              <a:buFont typeface="Arial" panose="020B0604020202020204" pitchFamily="34" charset="0"/>
              <a:buChar char="•"/>
            </a:pPr>
            <a:r>
              <a:rPr lang="ar-SY" dirty="0">
                <a:solidFill>
                  <a:schemeClr val="bg1"/>
                </a:solidFill>
                <a:cs typeface="Calibri"/>
              </a:rPr>
              <a:t>لا يمكن استخدام البيوتين من قبل الجسم في الأشخاص الذين يعانون من نقص البيوتينيداز.</a:t>
            </a:r>
          </a:p>
          <a:p>
            <a:pPr marL="355600" marR="5080" indent="-342900" algn="just" rtl="1">
              <a:spcBef>
                <a:spcPts val="600"/>
              </a:spcBef>
              <a:buFont typeface="Arial" panose="020B0604020202020204" pitchFamily="34" charset="0"/>
              <a:buChar char="•"/>
            </a:pPr>
            <a:r>
              <a:rPr lang="ar-SY" dirty="0">
                <a:solidFill>
                  <a:schemeClr val="bg1"/>
                </a:solidFill>
                <a:cs typeface="Calibri"/>
              </a:rPr>
              <a:t>قد يصاب الرضيع بمشاكل مثل ضعف العضلات وفقدان السمع ومشاكل في الرؤية (العين) وفقدان الشعر والطفح الجلدي والاختلاج (التشنجات - النوبات) وتأخر النمو</a:t>
            </a:r>
            <a:r>
              <a:rPr lang="tr-TR" dirty="0">
                <a:solidFill>
                  <a:schemeClr val="bg1"/>
                </a:solidFill>
                <a:cs typeface="Calibri"/>
              </a:rPr>
              <a:t> </a:t>
            </a:r>
            <a:r>
              <a:rPr lang="ar-SY" dirty="0">
                <a:solidFill>
                  <a:schemeClr val="bg1"/>
                </a:solidFill>
                <a:cs typeface="Calibri"/>
              </a:rPr>
              <a:t>إن لم يتم علاج نقص البيوتينيداز.</a:t>
            </a:r>
          </a:p>
          <a:p>
            <a:pPr marL="355600" marR="5080" indent="-342900" algn="just" rtl="1">
              <a:spcBef>
                <a:spcPts val="600"/>
              </a:spcBef>
              <a:buFont typeface="Arial" panose="020B0604020202020204" pitchFamily="34" charset="0"/>
              <a:buChar char="•"/>
            </a:pPr>
            <a:r>
              <a:rPr lang="ar-SY" dirty="0">
                <a:solidFill>
                  <a:schemeClr val="bg1"/>
                </a:solidFill>
                <a:cs typeface="Calibri"/>
              </a:rPr>
              <a:t>إن تركيا هي إحدى أشيع الدول التي ينتشر فيها هذا المرض.</a:t>
            </a:r>
          </a:p>
          <a:p>
            <a:pPr marL="355600" marR="5080" indent="-342900" algn="just" rtl="1">
              <a:spcBef>
                <a:spcPts val="600"/>
              </a:spcBef>
              <a:buFont typeface="Arial" panose="020B0604020202020204" pitchFamily="34" charset="0"/>
              <a:buChar char="•"/>
            </a:pPr>
            <a:r>
              <a:rPr lang="ar-SY" dirty="0">
                <a:solidFill>
                  <a:schemeClr val="bg1"/>
                </a:solidFill>
                <a:cs typeface="Calibri"/>
              </a:rPr>
              <a:t>إن الكشف المبكر عن المرض مهم جداً.</a:t>
            </a:r>
          </a:p>
          <a:p>
            <a:pPr marL="355600" marR="5080" indent="-342900" algn="just" rtl="1">
              <a:spcBef>
                <a:spcPts val="600"/>
              </a:spcBef>
              <a:buFont typeface="Arial" panose="020B0604020202020204" pitchFamily="34" charset="0"/>
              <a:buChar char="•"/>
            </a:pPr>
            <a:r>
              <a:rPr lang="ar-SY" dirty="0">
                <a:solidFill>
                  <a:schemeClr val="bg1"/>
                </a:solidFill>
                <a:cs typeface="Calibri"/>
              </a:rPr>
              <a:t>إنه مرض قابل للشفاء في حال تم تشخيصه مبكراً.</a:t>
            </a:r>
          </a:p>
          <a:p>
            <a:pPr marL="355600" marR="5080" indent="-342900" algn="just" rtl="1">
              <a:spcBef>
                <a:spcPts val="600"/>
              </a:spcBef>
              <a:buFont typeface="Arial" panose="020B0604020202020204" pitchFamily="34" charset="0"/>
              <a:buChar char="•"/>
            </a:pPr>
            <a:r>
              <a:rPr lang="ar-SY" dirty="0">
                <a:solidFill>
                  <a:schemeClr val="bg1"/>
                </a:solidFill>
                <a:cs typeface="Calibri"/>
              </a:rPr>
              <a:t>المبدأ الأساسي في العلاج هو وضع الفيتامين المفقود في مكانه.</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6B738B-4462-AC44-86BD-4F3DA1730342}"/>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3A9CC024-AA8A-47FB-864C-F3D44F98B038}"/>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EF144721-5D6A-4FE0-BA7E-51473EEA4E86}"/>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74BD7A3B-5E35-45A7-B19E-769402A6531E}"/>
              </a:ext>
            </a:extLst>
          </p:cNvPr>
          <p:cNvSpPr/>
          <p:nvPr/>
        </p:nvSpPr>
        <p:spPr>
          <a:xfrm>
            <a:off x="594985" y="3217565"/>
            <a:ext cx="2783001" cy="646331"/>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التليف الكيسي</a:t>
            </a:r>
          </a:p>
        </p:txBody>
      </p:sp>
      <p:sp>
        <p:nvSpPr>
          <p:cNvPr id="9" name="object 4">
            <a:extLst>
              <a:ext uri="{FF2B5EF4-FFF2-40B4-BE49-F238E27FC236}">
                <a16:creationId xmlns:a16="http://schemas.microsoft.com/office/drawing/2014/main" id="{B770960E-8B48-4965-9767-6495B11EFB49}"/>
              </a:ext>
            </a:extLst>
          </p:cNvPr>
          <p:cNvSpPr txBox="1"/>
          <p:nvPr/>
        </p:nvSpPr>
        <p:spPr>
          <a:xfrm>
            <a:off x="4250988" y="1753376"/>
            <a:ext cx="7480570" cy="3832459"/>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solidFill>
                  <a:schemeClr val="bg1"/>
                </a:solidFill>
                <a:cs typeface="Calibri"/>
              </a:rPr>
              <a:t>التليف الكيسي مرض وراثي يؤثر بشكل رئيسي على الرئتين والجهاز الهضمي.</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الشكايات الأكثر شيوعاً</a:t>
            </a:r>
          </a:p>
          <a:p>
            <a:pPr marL="806450" marR="5080" indent="-342900" algn="just" rtl="1">
              <a:spcBef>
                <a:spcPts val="1200"/>
              </a:spcBef>
              <a:buFont typeface="Arial" panose="020B0604020202020204" pitchFamily="34" charset="0"/>
              <a:buChar char="•"/>
            </a:pPr>
            <a:r>
              <a:rPr lang="ar-SY" sz="2000" dirty="0">
                <a:solidFill>
                  <a:schemeClr val="bg1"/>
                </a:solidFill>
                <a:cs typeface="Calibri"/>
              </a:rPr>
              <a:t>التعرض للأمراض بشكل متكرر</a:t>
            </a:r>
          </a:p>
          <a:p>
            <a:pPr marL="806450" marR="5080" indent="-342900" algn="just" rtl="1">
              <a:spcBef>
                <a:spcPts val="1200"/>
              </a:spcBef>
              <a:buFont typeface="Arial" panose="020B0604020202020204" pitchFamily="34" charset="0"/>
              <a:buChar char="•"/>
            </a:pPr>
            <a:r>
              <a:rPr lang="ar-SY" sz="2000" dirty="0">
                <a:solidFill>
                  <a:schemeClr val="bg1"/>
                </a:solidFill>
                <a:cs typeface="Calibri"/>
              </a:rPr>
              <a:t>براز زيتي كريه الرائحة لأنهم لا يستطيعون هضم الأغذية التي يتناولونها بشكل كافٍ</a:t>
            </a:r>
          </a:p>
          <a:p>
            <a:pPr marL="806450" marR="5080" indent="-342900" algn="just" rtl="1">
              <a:spcBef>
                <a:spcPts val="1200"/>
              </a:spcBef>
              <a:buFont typeface="Arial" panose="020B0604020202020204" pitchFamily="34" charset="0"/>
              <a:buChar char="•"/>
            </a:pPr>
            <a:r>
              <a:rPr lang="ar-SY" sz="2000" dirty="0">
                <a:solidFill>
                  <a:schemeClr val="bg1"/>
                </a:solidFill>
                <a:cs typeface="Calibri"/>
              </a:rPr>
              <a:t>عدم اكتساب الوزن الكافي</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يمكن للمرضى الذين يعانون من التليف الكيسي الذين يتم تشخيصهم مبكراً أن يعيشوا بصحة أفضل ولفترة أطول من خلال اتباع نظام غذائي مناسب والأدوية والعلاج الطبيعي.</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على الرغم من عدم وجود علاج نهائي للتليف الكيسي فإن المرضى يتمتعون بحياة أطول وأكثر صحة بفضل العلاجات الجديدة التي يتم اكتشافها بمرور الوقت.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53BA89-0100-3547-BBCD-88867E026E04}"/>
              </a:ext>
            </a:extLst>
          </p:cNvPr>
          <p:cNvPicPr>
            <a:picLocks noChangeAspect="1"/>
          </p:cNvPicPr>
          <p:nvPr/>
        </p:nvPicPr>
        <p:blipFill>
          <a:blip r:embed="rId2"/>
          <a:stretch>
            <a:fillRect/>
          </a:stretch>
        </p:blipFill>
        <p:spPr>
          <a:xfrm>
            <a:off x="0" y="0"/>
            <a:ext cx="12192000" cy="6858000"/>
          </a:xfrm>
          <a:prstGeom prst="rect">
            <a:avLst/>
          </a:prstGeom>
        </p:spPr>
      </p:pic>
      <p:pic>
        <p:nvPicPr>
          <p:cNvPr id="6" name="5 İçerik Yer Tutucusu" descr="NTP.jpg"/>
          <p:cNvPicPr>
            <a:picLocks noGrp="1" noChangeAspect="1"/>
          </p:cNvPicPr>
          <p:nvPr>
            <p:ph sz="half" idx="1"/>
          </p:nvPr>
        </p:nvPicPr>
        <p:blipFill>
          <a:blip r:embed="rId3" cstate="print"/>
          <a:stretch>
            <a:fillRect/>
          </a:stretch>
        </p:blipFill>
        <p:spPr>
          <a:xfrm>
            <a:off x="786580" y="4050537"/>
            <a:ext cx="3046118" cy="1714327"/>
          </a:xfrm>
        </p:spPr>
      </p:pic>
      <p:sp>
        <p:nvSpPr>
          <p:cNvPr id="7" name="Dikdörtgen: Köşeleri Yuvarlatılmış 6">
            <a:extLst>
              <a:ext uri="{FF2B5EF4-FFF2-40B4-BE49-F238E27FC236}">
                <a16:creationId xmlns:a16="http://schemas.microsoft.com/office/drawing/2014/main" id="{F0D9670F-1D57-43D2-8090-36C9300A6377}"/>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9" name="Dikdörtgen: Köşeleri Yuvarlatılmış 8">
            <a:extLst>
              <a:ext uri="{FF2B5EF4-FFF2-40B4-BE49-F238E27FC236}">
                <a16:creationId xmlns:a16="http://schemas.microsoft.com/office/drawing/2014/main" id="{43460848-0ADD-4249-BFB1-38A731226664}"/>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Rectangle 8">
            <a:extLst>
              <a:ext uri="{FF2B5EF4-FFF2-40B4-BE49-F238E27FC236}">
                <a16:creationId xmlns:a16="http://schemas.microsoft.com/office/drawing/2014/main" id="{54FB568D-9253-44DB-8C27-AA8B0073C00D}"/>
              </a:ext>
            </a:extLst>
          </p:cNvPr>
          <p:cNvSpPr/>
          <p:nvPr/>
        </p:nvSpPr>
        <p:spPr>
          <a:xfrm>
            <a:off x="594985" y="1792983"/>
            <a:ext cx="2783001" cy="2062103"/>
          </a:xfrm>
          <a:prstGeom prst="rect">
            <a:avLst/>
          </a:prstGeom>
        </p:spPr>
        <p:txBody>
          <a:bodyPr wrap="square" anchor="ctr">
            <a:spAutoFit/>
          </a:bodyPr>
          <a:lstStyle/>
          <a:p>
            <a:pPr algn="ctr" rtl="1"/>
            <a:r>
              <a:rPr lang="ar-SY" sz="3200" b="1" kern="0" dirty="0">
                <a:solidFill>
                  <a:schemeClr val="bg1"/>
                </a:solidFill>
                <a:latin typeface="Calibri"/>
                <a:ea typeface="+mj-ea"/>
                <a:cs typeface="Calibri"/>
              </a:rPr>
              <a:t>أخذ عينة من دم الكعب من أجل مسح حديثي الولادة</a:t>
            </a:r>
          </a:p>
        </p:txBody>
      </p:sp>
      <p:sp>
        <p:nvSpPr>
          <p:cNvPr id="12" name="object 4">
            <a:extLst>
              <a:ext uri="{FF2B5EF4-FFF2-40B4-BE49-F238E27FC236}">
                <a16:creationId xmlns:a16="http://schemas.microsoft.com/office/drawing/2014/main" id="{B7E7E9AC-5DAB-416E-A01C-261D6A2485AD}"/>
              </a:ext>
            </a:extLst>
          </p:cNvPr>
          <p:cNvSpPr txBox="1"/>
          <p:nvPr/>
        </p:nvSpPr>
        <p:spPr>
          <a:xfrm>
            <a:off x="4250988" y="2061152"/>
            <a:ext cx="7480570" cy="3216906"/>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000" dirty="0">
                <a:solidFill>
                  <a:schemeClr val="bg1"/>
                </a:solidFill>
                <a:cs typeface="Calibri"/>
              </a:rPr>
              <a:t>سيتم أخذ بضع قطرات من دم كعب طفلكم قبل خروجه من المشفى من أجل المسح.</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يجب أخذ عينة دم من الكعب مرة أخرى في وحدة طب الأسرة بين اليومين الثالث والخامس للتغلب على احتمال عدم تغذية طفلكم بشكل كافٍ عن طريق الفم.</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قد يتطلب الأمر في بعض الحالات (عدم أخذ كمية كافية من الدم والنتائج المشكوك بها وما إلى ذلك) أخذ دم من كعب طفلكم مرة أخرى.</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إن إجراءكم لاختبارات المسح سيكون لصالح طفلكم.</a:t>
            </a:r>
          </a:p>
          <a:p>
            <a:pPr marL="355600" marR="5080" indent="-342900" algn="just" rtl="1">
              <a:spcBef>
                <a:spcPts val="1200"/>
              </a:spcBef>
              <a:buFont typeface="Arial" panose="020B0604020202020204" pitchFamily="34" charset="0"/>
              <a:buChar char="•"/>
            </a:pPr>
            <a:r>
              <a:rPr lang="ar-SY" sz="2000" dirty="0">
                <a:solidFill>
                  <a:schemeClr val="bg1"/>
                </a:solidFill>
                <a:cs typeface="Calibri"/>
              </a:rPr>
              <a:t>تجب عليكم قراءة القسم ذي الصلة في ورقة العينة والتوقيع عليه في حال عدم رغبتكم بإجراء اختبارات المسح.</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5B59A-96A6-1147-8CD3-906CB106BE14}"/>
              </a:ext>
            </a:extLst>
          </p:cNvPr>
          <p:cNvPicPr>
            <a:picLocks noChangeAspect="1"/>
          </p:cNvPicPr>
          <p:nvPr/>
        </p:nvPicPr>
        <p:blipFill>
          <a:blip r:embed="rId2"/>
          <a:stretch>
            <a:fillRect/>
          </a:stretch>
        </p:blipFill>
        <p:spPr>
          <a:xfrm>
            <a:off x="0" y="0"/>
            <a:ext cx="12192000" cy="6858000"/>
          </a:xfrm>
          <a:prstGeom prst="rect">
            <a:avLst/>
          </a:prstGeom>
        </p:spPr>
      </p:pic>
      <p:sp>
        <p:nvSpPr>
          <p:cNvPr id="6" name="Dikdörtgen: Köşeleri Yuvarlatılmış 5">
            <a:extLst>
              <a:ext uri="{FF2B5EF4-FFF2-40B4-BE49-F238E27FC236}">
                <a16:creationId xmlns:a16="http://schemas.microsoft.com/office/drawing/2014/main" id="{86A4231C-B025-43B4-B0E0-2AE21E2D4A7F}"/>
              </a:ext>
            </a:extLst>
          </p:cNvPr>
          <p:cNvSpPr/>
          <p:nvPr/>
        </p:nvSpPr>
        <p:spPr>
          <a:xfrm>
            <a:off x="1583473" y="6182236"/>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sp>
        <p:nvSpPr>
          <p:cNvPr id="7" name="Dikdörtgen: Köşeleri Yuvarlatılmış 6">
            <a:extLst>
              <a:ext uri="{FF2B5EF4-FFF2-40B4-BE49-F238E27FC236}">
                <a16:creationId xmlns:a16="http://schemas.microsoft.com/office/drawing/2014/main" id="{703DD977-484A-4DB3-9442-7CE00FDB9D99}"/>
              </a:ext>
            </a:extLst>
          </p:cNvPr>
          <p:cNvSpPr/>
          <p:nvPr/>
        </p:nvSpPr>
        <p:spPr>
          <a:xfrm>
            <a:off x="1542377" y="5825562"/>
            <a:ext cx="1245465" cy="181394"/>
          </a:xfrm>
          <a:prstGeom prst="roundRect">
            <a:avLst>
              <a:gd name="adj" fmla="val 0"/>
            </a:avLst>
          </a:prstGeom>
          <a:solidFill>
            <a:srgbClr val="0D7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A473CDFA-D30F-43CE-A52E-3C6800EB0993}"/>
              </a:ext>
            </a:extLst>
          </p:cNvPr>
          <p:cNvSpPr/>
          <p:nvPr/>
        </p:nvSpPr>
        <p:spPr>
          <a:xfrm>
            <a:off x="594985" y="2940566"/>
            <a:ext cx="2783001" cy="1200329"/>
          </a:xfrm>
          <a:prstGeom prst="rect">
            <a:avLst/>
          </a:prstGeom>
        </p:spPr>
        <p:txBody>
          <a:bodyPr wrap="square" anchor="ctr">
            <a:spAutoFit/>
          </a:bodyPr>
          <a:lstStyle/>
          <a:p>
            <a:pPr algn="ctr" rtl="1"/>
            <a:r>
              <a:rPr lang="ar-SY" sz="3600" b="1" kern="0" dirty="0">
                <a:solidFill>
                  <a:srgbClr val="2F5597"/>
                </a:solidFill>
                <a:latin typeface="Calibri"/>
                <a:ea typeface="+mj-ea"/>
                <a:cs typeface="Calibri"/>
              </a:rPr>
              <a:t>متابعة</a:t>
            </a:r>
          </a:p>
          <a:p>
            <a:pPr algn="ctr" rtl="1"/>
            <a:r>
              <a:rPr lang="ar-SY" sz="3600" b="1" kern="0" dirty="0">
                <a:solidFill>
                  <a:srgbClr val="2F5597"/>
                </a:solidFill>
                <a:latin typeface="Calibri"/>
                <a:ea typeface="+mj-ea"/>
                <a:cs typeface="Calibri"/>
              </a:rPr>
              <a:t>نتائج المسح</a:t>
            </a:r>
          </a:p>
        </p:txBody>
      </p:sp>
      <p:sp>
        <p:nvSpPr>
          <p:cNvPr id="9" name="object 4">
            <a:extLst>
              <a:ext uri="{FF2B5EF4-FFF2-40B4-BE49-F238E27FC236}">
                <a16:creationId xmlns:a16="http://schemas.microsoft.com/office/drawing/2014/main" id="{C38ABD6D-699B-46A2-8179-4894A0B14B88}"/>
              </a:ext>
            </a:extLst>
          </p:cNvPr>
          <p:cNvSpPr txBox="1"/>
          <p:nvPr/>
        </p:nvSpPr>
        <p:spPr>
          <a:xfrm>
            <a:off x="4250988" y="2076542"/>
            <a:ext cx="7480570" cy="3186129"/>
          </a:xfrm>
          <a:prstGeom prst="rect">
            <a:avLst/>
          </a:prstGeom>
        </p:spPr>
        <p:txBody>
          <a:bodyPr vert="horz" wrap="square" lIns="0" tIns="137795" rIns="0" bIns="0" rtlCol="0" anchor="ctr">
            <a:spAutoFit/>
          </a:bodyPr>
          <a:lstStyle/>
          <a:p>
            <a:pPr marL="355600" marR="5080" indent="-342900" algn="just" rtl="1">
              <a:spcBef>
                <a:spcPts val="1200"/>
              </a:spcBef>
              <a:buFont typeface="Arial" panose="020B0604020202020204" pitchFamily="34" charset="0"/>
              <a:buChar char="•"/>
            </a:pPr>
            <a:r>
              <a:rPr lang="ar-SY" sz="2400" dirty="0">
                <a:solidFill>
                  <a:schemeClr val="bg1"/>
                </a:solidFill>
                <a:cs typeface="Calibri"/>
              </a:rPr>
              <a:t>سيتم إبلاغكم فيما إذا كانت هناك حاجة إلى عينة دم مرة أخرى أو إذا كان هناك اشتباه بالأمراض التي يتم مسحها بنتيجة الاختبار.</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من المهم جداً أن تكون المعلومات الواردة في ورقة العينة صحيحة وكاملة من أجل الوصول إليكم.</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لن يتم إبلاغكم في حال كانت نتائج الاختبار طبيعية.</a:t>
            </a:r>
          </a:p>
          <a:p>
            <a:pPr marL="355600" marR="5080" indent="-342900" algn="just" rtl="1">
              <a:spcBef>
                <a:spcPts val="1200"/>
              </a:spcBef>
              <a:buFont typeface="Arial" panose="020B0604020202020204" pitchFamily="34" charset="0"/>
              <a:buChar char="•"/>
            </a:pPr>
            <a:r>
              <a:rPr lang="ar-SY" sz="2400" dirty="0">
                <a:solidFill>
                  <a:schemeClr val="bg1"/>
                </a:solidFill>
                <a:cs typeface="Calibri"/>
              </a:rPr>
              <a:t>ومع ذلك فإن بإمكانكم الحصول على المعلومات من خلال رقم الهاتف الموجود في صفحة المعلومات المعطاة لكم على ورقة العينة.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2936</Words>
  <Application>Microsoft Office PowerPoint</Application>
  <PresentationFormat>Geniş ekran</PresentationFormat>
  <Paragraphs>259</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Calibri Light</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70</cp:revision>
  <dcterms:created xsi:type="dcterms:W3CDTF">2020-11-02T08:42:42Z</dcterms:created>
  <dcterms:modified xsi:type="dcterms:W3CDTF">2021-11-15T23:47:46Z</dcterms:modified>
</cp:coreProperties>
</file>